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3" r:id="rId5"/>
  </p:sldMasterIdLst>
  <p:notesMasterIdLst>
    <p:notesMasterId r:id="rId30"/>
  </p:notesMasterIdLst>
  <p:handoutMasterIdLst>
    <p:handoutMasterId r:id="rId31"/>
  </p:handoutMasterIdLst>
  <p:sldIdLst>
    <p:sldId id="256" r:id="rId6"/>
    <p:sldId id="267" r:id="rId7"/>
    <p:sldId id="258" r:id="rId8"/>
    <p:sldId id="261" r:id="rId9"/>
    <p:sldId id="262" r:id="rId10"/>
    <p:sldId id="263" r:id="rId11"/>
    <p:sldId id="264" r:id="rId12"/>
    <p:sldId id="266" r:id="rId13"/>
    <p:sldId id="259" r:id="rId14"/>
    <p:sldId id="270" r:id="rId15"/>
    <p:sldId id="271" r:id="rId16"/>
    <p:sldId id="272" r:id="rId17"/>
    <p:sldId id="273" r:id="rId18"/>
    <p:sldId id="279" r:id="rId19"/>
    <p:sldId id="280" r:id="rId20"/>
    <p:sldId id="274" r:id="rId21"/>
    <p:sldId id="284" r:id="rId22"/>
    <p:sldId id="275" r:id="rId23"/>
    <p:sldId id="277" r:id="rId24"/>
    <p:sldId id="282" r:id="rId25"/>
    <p:sldId id="283" r:id="rId26"/>
    <p:sldId id="285" r:id="rId27"/>
    <p:sldId id="286" r:id="rId28"/>
    <p:sldId id="288" r:id="rId2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8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0613B-AEEF-2B4D-AFE8-E661D4BB15F0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29B01-29A3-3D4F-9217-5B08D51962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89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07B8-4B6E-BB44-B553-517435B6CEFD}" type="datetimeFigureOut">
              <a:rPr lang="es-ES" smtClean="0"/>
              <a:t>04/12/2013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7FF6-82D9-8444-9FEE-C03DE242E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571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7FF6-82D9-8444-9FEE-C03DE242E9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67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EUROSTAR 2: Art 185 del Tratado de Funcionamiento de la UE dirigido</a:t>
            </a:r>
            <a:r>
              <a:rPr lang="es-ES" baseline="0" dirty="0" smtClean="0"/>
              <a:t> a consorcio liderados por una “RESEARCH PERFORMING SME” para facilitar el desarrollo de nuevos productos, procesos y servicios y el acceso al </a:t>
            </a:r>
            <a:r>
              <a:rPr lang="es-ES" baseline="0" smtClean="0"/>
              <a:t>mercado internacional.</a:t>
            </a:r>
            <a:endParaRPr lang="es-ES" dirty="0" smtClean="0"/>
          </a:p>
          <a:p>
            <a:r>
              <a:rPr lang="es-ES" dirty="0" smtClean="0"/>
              <a:t>COSME:</a:t>
            </a:r>
            <a:r>
              <a:rPr lang="es-ES" baseline="0" dirty="0" smtClean="0"/>
              <a:t> Presupuesto 2,3 billones de € y pretende: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Facilitar el acceso a la financiación de las Pymes (2 formas: Capital riesgo y Aportando Garantías);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Creación de una red de 600 organizaciones (cámaras de comercio, centros tecnológicos, </a:t>
            </a:r>
            <a:r>
              <a:rPr lang="es-ES" baseline="0" dirty="0" err="1" smtClean="0"/>
              <a:t>etc</a:t>
            </a:r>
            <a:r>
              <a:rPr lang="es-ES" baseline="0" dirty="0" smtClean="0"/>
              <a:t>) que informarán a las </a:t>
            </a:r>
            <a:r>
              <a:rPr lang="es-ES" baseline="0" dirty="0" err="1" smtClean="0"/>
              <a:t>PYMEs</a:t>
            </a:r>
            <a:r>
              <a:rPr lang="es-ES" baseline="0" dirty="0" smtClean="0"/>
              <a:t> sobre convocatorias y búsqueda de socios para participar en proyectos supranacionales;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Incentivar la cultura empresarial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aseline="0" dirty="0" smtClean="0"/>
              <a:t>Fortalecer la competitividad de las empresas europeas mediante la realización de estudios y análisis.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A7FF6-82D9-8444-9FEE-C03DE242E9B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41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A95341-1248-475C-96EB-309E0E8EC12D}" type="slidenum">
              <a:rPr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 Dir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11033"/>
            <a:ext cx="7467600" cy="1246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16500" y="6310842"/>
            <a:ext cx="3748617" cy="2762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Gill Sans"/>
                <a:cs typeface="Gill Sans"/>
              </a:defRPr>
            </a:lvl1pPr>
          </a:lstStyle>
          <a:p>
            <a:endParaRPr lang="es-E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901945"/>
            <a:ext cx="7467600" cy="249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defRPr spc="-1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HAGA CLICK PARA TÍTULO.</a:t>
            </a:r>
            <a:br>
              <a:rPr lang="en-US" dirty="0" smtClean="0"/>
            </a:br>
            <a:r>
              <a:rPr lang="en-US" dirty="0" smtClean="0"/>
              <a:t>SIEMPRE EN MAYÚSCULA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6117167"/>
            <a:ext cx="3073400" cy="469900"/>
          </a:xfrm>
          <a:prstGeom prst="rect">
            <a:avLst/>
          </a:prstGeom>
        </p:spPr>
      </p:pic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5171016"/>
            <a:ext cx="7467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68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56EC-E741-4251-89F3-56E440F2AC9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6120-87AE-4BFB-9D6A-83228220B4A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BEF8-77B6-49B3-B8BF-7B069D2DA51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23F5-2A1C-4F89-A8E4-1D29E16E599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6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DC4A-5149-4DDF-BB96-3CEEFF5F25F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B1AA-51AD-42D3-BCC0-4FBF4177ECF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8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D9D8-3824-4D38-B211-7A724D0CD34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44EF-49CA-4EA0-BC4F-2E020205E04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8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9247-FEC4-4501-894B-7D0395F8A79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241A-C294-4890-9975-4C49A83C3A2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7E64-9595-4088-A751-E484D94F643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4693-2FBF-4D13-997F-7113B2CE3E2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7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6EE8-31DB-4B34-9D76-75E8699D22C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C57B-5892-4686-B1A4-CA68D8D3C4C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sin Dir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11033"/>
            <a:ext cx="7467600" cy="12467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435350" y="5876926"/>
            <a:ext cx="2967566" cy="2762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Gill Sans"/>
                <a:cs typeface="Gill Sans"/>
              </a:defRPr>
            </a:lvl1pPr>
          </a:lstStyle>
          <a:p>
            <a:endParaRPr lang="es-E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371600" y="901945"/>
            <a:ext cx="7467600" cy="249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pc="-1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HAGA CLICK PARA TÍTULO</a:t>
            </a:r>
            <a:endParaRPr lang="en-US" dirty="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5171016"/>
            <a:ext cx="7467600" cy="36512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24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27667" y="274638"/>
            <a:ext cx="6265334" cy="3815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27667" y="1134533"/>
            <a:ext cx="7641166" cy="4929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Font typeface="Arial"/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742950" indent="-285750">
              <a:lnSpc>
                <a:spcPct val="70000"/>
              </a:lnSpc>
              <a:buFont typeface="Arial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1143000" indent="-228600">
              <a:lnSpc>
                <a:spcPct val="70000"/>
              </a:lnSpc>
              <a:buFont typeface="Arial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600200" indent="-228600">
              <a:lnSpc>
                <a:spcPct val="70000"/>
              </a:lnSpc>
              <a:buFont typeface="Arial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2057400" indent="-228600">
              <a:lnSpc>
                <a:spcPct val="70000"/>
              </a:lnSpc>
              <a:buFont typeface="Arial"/>
              <a:buChar char="•"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 smtClean="0"/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94700" y="6490758"/>
            <a:ext cx="474133" cy="26881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Gill Sans"/>
                <a:cs typeface="Gill Sans"/>
              </a:defRPr>
            </a:lvl1pPr>
          </a:lstStyle>
          <a:p>
            <a:fld id="{E4D415DD-A81C-F743-865A-F766EADEB2E0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7" name="7 Conector recto"/>
          <p:cNvCxnSpPr/>
          <p:nvPr userDrawn="1"/>
        </p:nvCxnSpPr>
        <p:spPr>
          <a:xfrm>
            <a:off x="1227667" y="664105"/>
            <a:ext cx="6265334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8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2684" y="306917"/>
            <a:ext cx="3073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0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2684" y="306917"/>
            <a:ext cx="3073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1A0A-D1C4-4DBF-9559-C6266E9303D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AD11-2484-4FDA-B02F-1EAD7E72A95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8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34DD-E660-432F-B63C-2B8356CFA6B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D00E-C1D9-4C8A-A3DF-E9648164D58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9FB0-EFE0-422C-A3BF-723D9E65B4D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8637-0267-4C8D-89A7-BBCD9CC17FB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3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E6CA-534C-41DD-BD6B-5DF2FCD5C79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                                                        página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992F-11D9-4B69-A02F-1251528810C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6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481667" y="1181224"/>
            <a:ext cx="7175499" cy="1003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HAGA CLICK PARA TÍTULO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481667" y="2413000"/>
            <a:ext cx="7175499" cy="360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apartados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nivel</a:t>
            </a:r>
            <a:endParaRPr lang="en-US" dirty="0" smtClean="0"/>
          </a:p>
          <a:p>
            <a:pPr lvl="2"/>
            <a:r>
              <a:rPr lang="en-US" dirty="0" smtClean="0"/>
              <a:t>3er level</a:t>
            </a:r>
          </a:p>
          <a:p>
            <a:pPr lvl="3"/>
            <a:r>
              <a:rPr lang="en-US" dirty="0" smtClean="0"/>
              <a:t>Cuarto</a:t>
            </a:r>
          </a:p>
          <a:p>
            <a:pPr lvl="4"/>
            <a:r>
              <a:rPr lang="en-US" dirty="0" err="1" smtClean="0"/>
              <a:t>Quinto</a:t>
            </a:r>
            <a:endParaRPr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-1"/>
            <a:ext cx="963083" cy="68580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42250" y="230718"/>
            <a:ext cx="1079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0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 baseline="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F4C8139-DC0B-4B9F-BA46-AF0254AEB558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04/12/2013</a:t>
            </a:fld>
            <a:endParaRPr lang="es-ES" sz="110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                                                        página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A7A29C-2F8A-4218-97A2-B260955879EF}" type="slidenum">
              <a:rPr lang="es-E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7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://www.umich.edu/~umnrotc/linkedin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371600" y="4510616"/>
            <a:ext cx="7274382" cy="325967"/>
          </a:xfrm>
        </p:spPr>
        <p:txBody>
          <a:bodyPr>
            <a:normAutofit/>
          </a:bodyPr>
          <a:lstStyle/>
          <a:p>
            <a:pPr algn="r"/>
            <a:r>
              <a:rPr lang="es-ES" sz="1600" dirty="0" smtClean="0"/>
              <a:t>4 de diciembre de 2013</a:t>
            </a:r>
            <a:endParaRPr lang="es-ES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71600" y="1589862"/>
            <a:ext cx="7467600" cy="2491193"/>
          </a:xfrm>
        </p:spPr>
        <p:txBody>
          <a:bodyPr/>
          <a:lstStyle/>
          <a:p>
            <a:r>
              <a:rPr lang="es-ES" dirty="0" smtClean="0"/>
              <a:t>Aspectos básicos de la justificación financiera en Horizonte 2020</a:t>
            </a:r>
            <a:endParaRPr lang="es-ES" dirty="0"/>
          </a:p>
        </p:txBody>
      </p:sp>
      <p:cxnSp>
        <p:nvCxnSpPr>
          <p:cNvPr id="5" name="7 Conector recto"/>
          <p:cNvCxnSpPr/>
          <p:nvPr/>
        </p:nvCxnSpPr>
        <p:spPr>
          <a:xfrm>
            <a:off x="1502232" y="4188354"/>
            <a:ext cx="7143750" cy="158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2656115" y="6085114"/>
            <a:ext cx="2090058" cy="555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436916" y="5438472"/>
            <a:ext cx="733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El contenido de esta jornada se basa en la información contenida en los borradores de H2020 que están siendo utilizados por la Comisión Europea. </a:t>
            </a:r>
          </a:p>
          <a:p>
            <a:r>
              <a:rPr lang="es-ES" sz="900" dirty="0" smtClean="0"/>
              <a:t>Al no tratarse de un texto definitivo, podrían producirse variaciones entre el contenido de esta jornada y el documento finalmente aprobado.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244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Equipos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dirty="0" smtClean="0"/>
              <a:t>El importe a justificar correspondiente a equipos se realizará utilizando la siguiente fórmula:</a:t>
            </a:r>
          </a:p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317169" y="1891693"/>
            <a:ext cx="7230837" cy="1014788"/>
            <a:chOff x="1317169" y="1804605"/>
            <a:chExt cx="7230837" cy="1014788"/>
          </a:xfrm>
        </p:grpSpPr>
        <p:sp>
          <p:nvSpPr>
            <p:cNvPr id="4" name="Rectángulo 3"/>
            <p:cNvSpPr/>
            <p:nvPr/>
          </p:nvSpPr>
          <p:spPr>
            <a:xfrm>
              <a:off x="1317169" y="1807022"/>
              <a:ext cx="1513117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Coste de Adquisición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246364" y="1807021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Amortización anual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184021" y="1804606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Utilización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026427" y="1804605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Días/365</a:t>
              </a:r>
              <a:endParaRPr lang="es-ES" dirty="0">
                <a:solidFill>
                  <a:srgbClr val="020301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30286" y="2209799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78825" y="2220681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72937" y="2231563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426029" y="3483426"/>
            <a:ext cx="7121977" cy="2754086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1"/>
                </a:solidFill>
              </a:rPr>
              <a:t>Matizaciones:</a:t>
            </a:r>
          </a:p>
          <a:p>
            <a:endParaRPr lang="es-ES" sz="800" dirty="0" smtClean="0">
              <a:solidFill>
                <a:srgbClr val="0203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Se podrán incluir la totalidad de gastos necesarios para la correcta puesta en funcionamiento del equipo;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Se podrá incluir la parte de IVA que no sea recuperable para el beneficiario;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Se podrán incluir los equipos adquiridos con anterioridad al inicio del proyecto (siempre que no se encuentren totalmente amortizados).</a:t>
            </a:r>
            <a:endParaRPr lang="es-ES" dirty="0">
              <a:solidFill>
                <a:srgbClr val="020301"/>
              </a:solidFill>
            </a:endParaRPr>
          </a:p>
        </p:txBody>
      </p:sp>
      <p:cxnSp>
        <p:nvCxnSpPr>
          <p:cNvPr id="13" name="Conector recto 12"/>
          <p:cNvCxnSpPr>
            <a:stCxn id="4" idx="2"/>
          </p:cNvCxnSpPr>
          <p:nvPr/>
        </p:nvCxnSpPr>
        <p:spPr>
          <a:xfrm>
            <a:off x="2073728" y="2906481"/>
            <a:ext cx="0" cy="566062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7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Equipos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dirty="0" smtClean="0"/>
              <a:t>El importe a justificar correspondiente a equipos se realizará utilizando la siguiente fórmula:</a:t>
            </a:r>
          </a:p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317169" y="1891693"/>
            <a:ext cx="7230837" cy="1014788"/>
            <a:chOff x="1317169" y="1804605"/>
            <a:chExt cx="7230837" cy="1014788"/>
          </a:xfrm>
        </p:grpSpPr>
        <p:sp>
          <p:nvSpPr>
            <p:cNvPr id="4" name="Rectángulo 3"/>
            <p:cNvSpPr/>
            <p:nvPr/>
          </p:nvSpPr>
          <p:spPr>
            <a:xfrm>
              <a:off x="1317169" y="1807022"/>
              <a:ext cx="1513117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Coste de Adquisición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246364" y="1807021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Amortización anual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184021" y="1804606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Utilización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026427" y="1804605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Días/365</a:t>
              </a:r>
              <a:endParaRPr lang="es-ES" dirty="0">
                <a:solidFill>
                  <a:srgbClr val="020301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30286" y="2209799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78825" y="2220681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72937" y="2231563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426029" y="3483426"/>
            <a:ext cx="7121977" cy="2754086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1"/>
                </a:solidFill>
              </a:rPr>
              <a:t>Matizaciones:</a:t>
            </a:r>
          </a:p>
          <a:p>
            <a:endParaRPr lang="es-ES" sz="800" dirty="0" smtClean="0">
              <a:solidFill>
                <a:srgbClr val="0203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Se justificará normalmente con las Cuentas Anuales del beneficiario;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Se </a:t>
            </a:r>
            <a:r>
              <a:rPr lang="es-ES" dirty="0">
                <a:solidFill>
                  <a:srgbClr val="020301"/>
                </a:solidFill>
              </a:rPr>
              <a:t>debe utilizar el porcentaje habitualmente empleado para bienes similares</a:t>
            </a:r>
            <a:r>
              <a:rPr lang="es-ES" dirty="0" smtClean="0">
                <a:solidFill>
                  <a:srgbClr val="02030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Cuando no existan bienes similares analizar si procede la utilización de tablas fiscales.</a:t>
            </a:r>
          </a:p>
          <a:p>
            <a:endParaRPr lang="es-ES" sz="800" dirty="0" smtClean="0">
              <a:solidFill>
                <a:srgbClr val="020301"/>
              </a:solidFill>
            </a:endParaRPr>
          </a:p>
          <a:p>
            <a:pPr algn="ctr"/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http://www.boe.es/buscar/act.php?id=BOE-A-2004-14600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2030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4002889" y="2906481"/>
            <a:ext cx="0" cy="566062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976" y="5252957"/>
            <a:ext cx="835476" cy="835476"/>
          </a:xfrm>
          <a:prstGeom prst="rect">
            <a:avLst/>
          </a:prstGeom>
        </p:spPr>
      </p:pic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70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Equipos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dirty="0" smtClean="0"/>
              <a:t>El importe a justificar correspondiente a equipos se realizará utilizando la siguiente fórmula:</a:t>
            </a:r>
          </a:p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317169" y="1891693"/>
            <a:ext cx="7230837" cy="1014788"/>
            <a:chOff x="1317169" y="1804605"/>
            <a:chExt cx="7230837" cy="1014788"/>
          </a:xfrm>
        </p:grpSpPr>
        <p:sp>
          <p:nvSpPr>
            <p:cNvPr id="4" name="Rectángulo 3"/>
            <p:cNvSpPr/>
            <p:nvPr/>
          </p:nvSpPr>
          <p:spPr>
            <a:xfrm>
              <a:off x="1317169" y="1807022"/>
              <a:ext cx="1513117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Coste de Adquisición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246364" y="1807021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Amortización anual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184021" y="1804606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Utilización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026427" y="1804605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Días/365</a:t>
              </a:r>
              <a:endParaRPr lang="es-ES" dirty="0">
                <a:solidFill>
                  <a:srgbClr val="020301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30286" y="2209799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78825" y="2220681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72937" y="2231563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426029" y="3483426"/>
            <a:ext cx="7121977" cy="2754086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1"/>
                </a:solidFill>
              </a:rPr>
              <a:t>Matizaciones:</a:t>
            </a:r>
          </a:p>
          <a:p>
            <a:endParaRPr lang="es-ES" sz="800" dirty="0" smtClean="0">
              <a:solidFill>
                <a:srgbClr val="0203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Se justificará el tiempo de dedicación efectiva del equipo al proyecto. Se debe disponer de algún sistema de registro de tiempos que pueda evidenciar dicha dedicación;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</a:rPr>
              <a:t>Es muy importante guardar documentación justificativa de dicha dedicación de cara a una auditoría de la CE.</a:t>
            </a:r>
          </a:p>
          <a:p>
            <a:r>
              <a:rPr lang="es-ES" dirty="0" smtClean="0">
                <a:solidFill>
                  <a:srgbClr val="020301"/>
                </a:solidFill>
              </a:rPr>
              <a:t> </a:t>
            </a:r>
            <a:endParaRPr lang="es-ES" dirty="0">
              <a:solidFill>
                <a:srgbClr val="02030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920901" y="2906481"/>
            <a:ext cx="0" cy="566062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05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Equipos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s-ES" dirty="0" smtClean="0"/>
              <a:t>El importe a justificar correspondiente a equipos se realizará utilizando la siguiente fórmula:</a:t>
            </a:r>
          </a:p>
          <a:p>
            <a:pPr>
              <a:lnSpc>
                <a:spcPct val="100000"/>
              </a:lnSpc>
            </a:pPr>
            <a:endParaRPr lang="es-ES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  <p:grpSp>
        <p:nvGrpSpPr>
          <p:cNvPr id="8" name="Grupo 7"/>
          <p:cNvGrpSpPr/>
          <p:nvPr/>
        </p:nvGrpSpPr>
        <p:grpSpPr>
          <a:xfrm>
            <a:off x="1317169" y="1891693"/>
            <a:ext cx="7230837" cy="1014788"/>
            <a:chOff x="1317169" y="1804605"/>
            <a:chExt cx="7230837" cy="1014788"/>
          </a:xfrm>
        </p:grpSpPr>
        <p:sp>
          <p:nvSpPr>
            <p:cNvPr id="4" name="Rectángulo 3"/>
            <p:cNvSpPr/>
            <p:nvPr/>
          </p:nvSpPr>
          <p:spPr>
            <a:xfrm>
              <a:off x="1317169" y="1807022"/>
              <a:ext cx="1513117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Coste de Adquisición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3246364" y="1807021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Amortización anual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184021" y="1804606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% </a:t>
              </a:r>
            </a:p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Utilización</a:t>
              </a:r>
              <a:endParaRPr lang="es-ES" dirty="0">
                <a:solidFill>
                  <a:srgbClr val="02030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7026427" y="1804605"/>
              <a:ext cx="1521579" cy="101237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20301"/>
                  </a:solidFill>
                </a:rPr>
                <a:t>Días/365</a:t>
              </a:r>
              <a:endParaRPr lang="es-ES" dirty="0">
                <a:solidFill>
                  <a:srgbClr val="020301"/>
                </a:solidFill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30286" y="2209799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778825" y="2220681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72937" y="2231563"/>
            <a:ext cx="41607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20301"/>
                </a:solidFill>
              </a:rPr>
              <a:t>x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426029" y="3485016"/>
            <a:ext cx="7121977" cy="2992284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>
              <a:solidFill>
                <a:schemeClr val="accent1"/>
              </a:solidFill>
            </a:endParaRPr>
          </a:p>
          <a:p>
            <a:r>
              <a:rPr lang="es-ES" dirty="0" smtClean="0">
                <a:solidFill>
                  <a:schemeClr val="accent1"/>
                </a:solidFill>
              </a:rPr>
              <a:t>Matizaciones:</a:t>
            </a:r>
          </a:p>
          <a:p>
            <a:endParaRPr lang="es-ES" sz="800" dirty="0" smtClean="0">
              <a:solidFill>
                <a:srgbClr val="020301"/>
              </a:solidFill>
            </a:endParaRPr>
          </a:p>
          <a:p>
            <a:r>
              <a:rPr lang="es-ES" dirty="0" smtClean="0">
                <a:solidFill>
                  <a:srgbClr val="020301"/>
                </a:solidFill>
              </a:rPr>
              <a:t>Se utiliza para corregir el importe de “% Amortización anual” para periodos distintos al año:</a:t>
            </a:r>
          </a:p>
          <a:p>
            <a:endParaRPr lang="es-ES" sz="500" dirty="0" smtClean="0">
              <a:solidFill>
                <a:srgbClr val="020301"/>
              </a:solidFill>
            </a:endParaRPr>
          </a:p>
          <a:p>
            <a:pPr marL="642938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20301"/>
                </a:solidFill>
              </a:rPr>
              <a:t>Periodo igual al año:</a:t>
            </a:r>
          </a:p>
          <a:p>
            <a:pPr marL="1795463"/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100.000 € x 10% x 100% x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365/365 </a:t>
            </a:r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10.000,00 €</a:t>
            </a:r>
            <a:endParaRPr lang="es-ES" dirty="0" smtClean="0">
              <a:solidFill>
                <a:srgbClr val="020301"/>
              </a:solidFill>
            </a:endParaRPr>
          </a:p>
          <a:p>
            <a:pPr marL="642938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20301"/>
                </a:solidFill>
              </a:rPr>
              <a:t>Periodos inferiores al año (Periodo de justificación 6 meses):</a:t>
            </a:r>
          </a:p>
          <a:p>
            <a:pPr marL="1795463"/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100.000 € x 10% x 100% x 180/365 =4.931,50 €</a:t>
            </a:r>
          </a:p>
          <a:p>
            <a:pPr marL="642938" indent="-285750"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20301"/>
                </a:solidFill>
              </a:rPr>
              <a:t>Periodos superiores al año (Periodo de justificación </a:t>
            </a:r>
            <a:r>
              <a:rPr lang="es-ES" dirty="0">
                <a:solidFill>
                  <a:srgbClr val="020301"/>
                </a:solidFill>
              </a:rPr>
              <a:t>2 años): </a:t>
            </a:r>
            <a:endParaRPr lang="es-ES" dirty="0" smtClean="0">
              <a:solidFill>
                <a:srgbClr val="020301"/>
              </a:solidFill>
            </a:endParaRPr>
          </a:p>
          <a:p>
            <a:pPr marL="1795463"/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100.000 € x 10% x 100% x </a:t>
            </a:r>
            <a:r>
              <a:rPr lang="es-ES" sz="1400" dirty="0" smtClean="0">
                <a:solidFill>
                  <a:schemeClr val="accent2">
                    <a:lumMod val="75000"/>
                  </a:schemeClr>
                </a:solidFill>
              </a:rPr>
              <a:t>730/365 = 20.000,00 €</a:t>
            </a:r>
            <a:endParaRPr lang="es-E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rgbClr val="020301"/>
                </a:solidFill>
              </a:rPr>
              <a:t> </a:t>
            </a:r>
            <a:endParaRPr lang="es-ES" dirty="0">
              <a:solidFill>
                <a:srgbClr val="020301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7760854" y="2906481"/>
            <a:ext cx="0" cy="566062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541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Fungibles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0343" y="1426025"/>
            <a:ext cx="7837714" cy="4638225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Principales aspectos a tener en cuenta</a:t>
            </a:r>
            <a:r>
              <a:rPr lang="es-ES" dirty="0" smtClean="0">
                <a:solidFill>
                  <a:srgbClr val="002060"/>
                </a:solidFill>
              </a:rPr>
              <a:t>: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P</a:t>
            </a:r>
            <a:r>
              <a:rPr lang="es-ES" dirty="0" smtClean="0">
                <a:solidFill>
                  <a:srgbClr val="002060"/>
                </a:solidFill>
              </a:rPr>
              <a:t>oder justificar la relación directa con el proyecto;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La compra debe haberse producido dentro del periodo de ejecución del proyecto;</a:t>
            </a:r>
          </a:p>
          <a:p>
            <a:pPr marL="631825">
              <a:lnSpc>
                <a:spcPct val="100000"/>
              </a:lnSpc>
              <a:spcBef>
                <a:spcPts val="600"/>
              </a:spcBef>
            </a:pPr>
            <a:r>
              <a:rPr lang="es-ES" dirty="0" smtClean="0">
                <a:solidFill>
                  <a:srgbClr val="002060"/>
                </a:solidFill>
              </a:rPr>
              <a:t>		</a:t>
            </a: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Cuidado con los cargos internos/facturas internas entre departamentos</a:t>
            </a:r>
          </a:p>
          <a:p>
            <a:pPr marL="1028700"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2060"/>
                </a:solidFill>
              </a:rPr>
              <a:t>Se reduce el riesgo si las tarifas son públicas;</a:t>
            </a:r>
          </a:p>
          <a:p>
            <a:pPr marL="1028700"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2060"/>
                </a:solidFill>
              </a:rPr>
              <a:t>Se elimina el riesgo si se dispone de tarifas reales del coste de los servicios.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En H2020, el IVA no recuperable para el beneficiario </a:t>
            </a:r>
            <a:r>
              <a:rPr lang="es-ES" b="1" dirty="0" smtClean="0">
                <a:solidFill>
                  <a:srgbClr val="002060"/>
                </a:solidFill>
              </a:rPr>
              <a:t>sí</a:t>
            </a:r>
            <a:r>
              <a:rPr lang="es-ES" dirty="0" smtClean="0">
                <a:solidFill>
                  <a:srgbClr val="002060"/>
                </a:solidFill>
              </a:rPr>
              <a:t> será gasto financiable.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5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Subcontratación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0343" y="1426025"/>
            <a:ext cx="7837714" cy="4638225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Principales aspectos a tener en cuenta</a:t>
            </a:r>
            <a:r>
              <a:rPr lang="es-ES" dirty="0" smtClean="0">
                <a:solidFill>
                  <a:srgbClr val="002060"/>
                </a:solidFill>
              </a:rPr>
              <a:t>: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No debe tratarse de actividades esenciales del proyecto;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La adjudicación del contrato deberá realizarse a la oferta que presente mejor relación calidad-precio y siempre asegurando las condiciones de transparencia e igualdad de oportunidades:</a:t>
            </a:r>
          </a:p>
          <a:p>
            <a:pPr marL="1028700"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Beneficiario público: siguiendo las normas de contratación establecidas;</a:t>
            </a:r>
          </a:p>
          <a:p>
            <a:pPr marL="1028700" lv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02060"/>
                </a:solidFill>
              </a:rPr>
              <a:t>Beneficiario privado: tiene que poder garantizar la transparencia e igualdad (al menos 3 ofertas).</a:t>
            </a:r>
          </a:p>
          <a:p>
            <a:pPr marL="631825">
              <a:lnSpc>
                <a:spcPct val="100000"/>
              </a:lnSpc>
              <a:spcBef>
                <a:spcPts val="600"/>
              </a:spcBef>
            </a:pPr>
            <a:r>
              <a:rPr lang="es-ES" dirty="0" smtClean="0">
                <a:solidFill>
                  <a:srgbClr val="002060"/>
                </a:solidFill>
              </a:rPr>
              <a:t>		</a:t>
            </a: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La subcontratación debe haber sido prevista en el Anexo II (Presupuesto estimado de la Acción);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En H2020, el IVA no recuperable para el beneficiario </a:t>
            </a:r>
            <a:r>
              <a:rPr lang="es-ES" b="1" dirty="0" smtClean="0">
                <a:solidFill>
                  <a:srgbClr val="002060"/>
                </a:solidFill>
              </a:rPr>
              <a:t>sí</a:t>
            </a:r>
            <a:r>
              <a:rPr lang="es-ES" dirty="0" smtClean="0">
                <a:solidFill>
                  <a:srgbClr val="002060"/>
                </a:solidFill>
              </a:rPr>
              <a:t> será gasto financiable.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62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Los gastos indirectos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1148" y="1134533"/>
            <a:ext cx="7641166" cy="492971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Se elimina la posibilidad de declarar gastos reales.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Con carácter general únicamente se acepta: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Aquellos beneficiarios que tuvieran unos gastos indirectos muy superiores deberán tratar de convertir algunos gastos indirectos en directos: </a:t>
            </a:r>
            <a:r>
              <a:rPr lang="es-ES" dirty="0"/>
              <a:t>m</a:t>
            </a:r>
            <a:r>
              <a:rPr lang="es-ES" dirty="0" smtClean="0"/>
              <a:t>ediante el cálculo de tarifas de determinados servicios (microscopía, horas de computación, simuladores, etc.). </a:t>
            </a: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524003" y="2100943"/>
            <a:ext cx="7195457" cy="18288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020301"/>
                </a:solidFill>
              </a:rPr>
              <a:t>         25% sobre </a:t>
            </a:r>
            <a:endParaRPr lang="es-ES" dirty="0">
              <a:solidFill>
                <a:srgbClr val="020301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3614053" y="2231573"/>
            <a:ext cx="76200" cy="1600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864431" y="2296882"/>
            <a:ext cx="4844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20301"/>
                </a:solidFill>
              </a:rPr>
              <a:t>Gastos directos</a:t>
            </a:r>
          </a:p>
          <a:p>
            <a:pPr marL="720725"/>
            <a:r>
              <a:rPr lang="es-ES" dirty="0" smtClean="0">
                <a:solidFill>
                  <a:srgbClr val="020301"/>
                </a:solidFill>
              </a:rPr>
              <a:t>-</a:t>
            </a:r>
          </a:p>
          <a:p>
            <a:r>
              <a:rPr lang="es-ES" dirty="0" smtClean="0">
                <a:solidFill>
                  <a:srgbClr val="020301"/>
                </a:solidFill>
              </a:rPr>
              <a:t>Subcontratación</a:t>
            </a:r>
          </a:p>
          <a:p>
            <a:pPr marL="720725"/>
            <a:r>
              <a:rPr lang="es-ES" dirty="0" smtClean="0">
                <a:solidFill>
                  <a:srgbClr val="020301"/>
                </a:solidFill>
              </a:rPr>
              <a:t>- </a:t>
            </a:r>
          </a:p>
          <a:p>
            <a:r>
              <a:rPr lang="es-ES" dirty="0" smtClean="0">
                <a:solidFill>
                  <a:srgbClr val="020301"/>
                </a:solidFill>
              </a:rPr>
              <a:t>Recursos de terceros en instalaciones del tercero</a:t>
            </a:r>
            <a:endParaRPr lang="es-ES" dirty="0">
              <a:solidFill>
                <a:srgbClr val="02030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8" name="Botón de acción: Hacia delante o Siguiente 7">
            <a:hlinkClick r:id="rId2" action="ppaction://hlinksldjump" highlightClick="1"/>
          </p:cNvPr>
          <p:cNvSpPr/>
          <p:nvPr/>
        </p:nvSpPr>
        <p:spPr>
          <a:xfrm>
            <a:off x="7996335" y="6045585"/>
            <a:ext cx="195943" cy="214604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3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Las auditorías en H2020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1148" y="1292469"/>
            <a:ext cx="7641166" cy="477178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dirty="0" smtClean="0"/>
              <a:t>Existen 3 tipos de auditoría:</a:t>
            </a:r>
          </a:p>
          <a:p>
            <a:pPr algn="just">
              <a:lnSpc>
                <a:spcPct val="100000"/>
              </a:lnSpc>
            </a:pPr>
            <a:endParaRPr lang="es-ES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b="1" u="sng" dirty="0" smtClean="0"/>
              <a:t>Auditorías sobre estados financieros</a:t>
            </a:r>
            <a:r>
              <a:rPr lang="es-ES" dirty="0" smtClean="0"/>
              <a:t>:</a:t>
            </a:r>
          </a:p>
          <a:p>
            <a:pPr marL="7334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Obligatoria únicamente cuando la contribución financiera por </a:t>
            </a:r>
            <a:r>
              <a:rPr lang="es-ES" sz="1400" dirty="0"/>
              <a:t>proyecto y </a:t>
            </a:r>
            <a:r>
              <a:rPr lang="es-ES" sz="1400" dirty="0" smtClean="0"/>
              <a:t>beneficiario supere los 325.000 €. Para el cómputo de este importe no se considerarán las tarifas fijas (por ejemplo los gastos indirectos);</a:t>
            </a:r>
          </a:p>
          <a:p>
            <a:pPr marL="733425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 smtClean="0"/>
              <a:t>Cuando se superen los 325.000 €, una auditoría al final del proyecto.</a:t>
            </a:r>
          </a:p>
          <a:p>
            <a:pPr algn="just">
              <a:lnSpc>
                <a:spcPct val="100000"/>
              </a:lnSpc>
            </a:pPr>
            <a:endParaRPr lang="es-ES" sz="1400" dirty="0" smtClean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b="1" u="sng" dirty="0" smtClean="0"/>
              <a:t>Auditorías metodológicas</a:t>
            </a:r>
            <a:r>
              <a:rPr lang="es-ES" dirty="0" smtClean="0"/>
              <a:t>: </a:t>
            </a:r>
          </a:p>
          <a:p>
            <a:pPr algn="just">
              <a:lnSpc>
                <a:spcPct val="100000"/>
              </a:lnSpc>
            </a:pPr>
            <a:r>
              <a:rPr lang="es-ES" sz="1400" dirty="0"/>
              <a:t>	</a:t>
            </a:r>
            <a:r>
              <a:rPr lang="es-ES" sz="1400" dirty="0" smtClean="0"/>
              <a:t>Se prevé que sigan en H2020, pero hasta el momento no se tiene información de ellas.</a:t>
            </a:r>
          </a:p>
          <a:p>
            <a:pPr algn="just">
              <a:lnSpc>
                <a:spcPct val="100000"/>
              </a:lnSpc>
            </a:pPr>
            <a:endParaRPr lang="es-ES" sz="1400" dirty="0" smtClean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b="1" u="sng" dirty="0" smtClean="0"/>
              <a:t>Auditorías de la Comisión Europea</a:t>
            </a:r>
            <a:endParaRPr lang="es-ES" b="1" u="sng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14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Las auditorías de la Comisión Europea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La Comisión Europea se reserva el derecho de auditar los proyectos hasta </a:t>
            </a:r>
            <a:r>
              <a:rPr lang="es-ES" b="1" dirty="0" smtClean="0"/>
              <a:t>2</a:t>
            </a:r>
            <a:r>
              <a:rPr lang="es-ES" dirty="0" smtClean="0"/>
              <a:t> años después de su finalización.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El proceso de una auditoría de la CE es el siguiente: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15" name="Grupo 14"/>
          <p:cNvGrpSpPr/>
          <p:nvPr/>
        </p:nvGrpSpPr>
        <p:grpSpPr>
          <a:xfrm>
            <a:off x="3874481" y="2215665"/>
            <a:ext cx="2042743" cy="4141174"/>
            <a:chOff x="3575542" y="2189288"/>
            <a:chExt cx="2643556" cy="4689229"/>
          </a:xfrm>
        </p:grpSpPr>
        <p:grpSp>
          <p:nvGrpSpPr>
            <p:cNvPr id="12" name="Grupo 11"/>
            <p:cNvGrpSpPr/>
            <p:nvPr/>
          </p:nvGrpSpPr>
          <p:grpSpPr>
            <a:xfrm>
              <a:off x="3575542" y="2189288"/>
              <a:ext cx="2640620" cy="3701562"/>
              <a:chOff x="3575542" y="2277208"/>
              <a:chExt cx="2640620" cy="3701562"/>
            </a:xfrm>
          </p:grpSpPr>
          <p:sp>
            <p:nvSpPr>
              <p:cNvPr id="4" name="Rectángulo 3"/>
              <p:cNvSpPr/>
              <p:nvPr/>
            </p:nvSpPr>
            <p:spPr>
              <a:xfrm>
                <a:off x="3587262" y="2277208"/>
                <a:ext cx="2628900" cy="633046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0000"/>
                      <a:lumOff val="8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>
                    <a:solidFill>
                      <a:srgbClr val="020301"/>
                    </a:solidFill>
                  </a:rPr>
                  <a:t>Comunicación de la CE de la decisión de auditar</a:t>
                </a:r>
                <a:endParaRPr lang="es-ES" sz="1400" dirty="0">
                  <a:solidFill>
                    <a:srgbClr val="020301"/>
                  </a:solidFill>
                </a:endParaRPr>
              </a:p>
            </p:txBody>
          </p:sp>
          <p:sp>
            <p:nvSpPr>
              <p:cNvPr id="5" name="Rectángulo 4"/>
              <p:cNvSpPr/>
              <p:nvPr/>
            </p:nvSpPr>
            <p:spPr>
              <a:xfrm>
                <a:off x="3581398" y="3282462"/>
                <a:ext cx="2628900" cy="633046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0000"/>
                      <a:lumOff val="8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>
                    <a:solidFill>
                      <a:srgbClr val="020301"/>
                    </a:solidFill>
                  </a:rPr>
                  <a:t>Trabajo de campo</a:t>
                </a:r>
                <a:endParaRPr lang="es-ES" sz="1400" dirty="0">
                  <a:solidFill>
                    <a:srgbClr val="020301"/>
                  </a:solidFill>
                </a:endParaRPr>
              </a:p>
            </p:txBody>
          </p:sp>
          <p:cxnSp>
            <p:nvCxnSpPr>
              <p:cNvPr id="7" name="Conector recto de flecha 6"/>
              <p:cNvCxnSpPr>
                <a:stCxn id="4" idx="2"/>
                <a:endCxn id="5" idx="0"/>
              </p:cNvCxnSpPr>
              <p:nvPr/>
            </p:nvCxnSpPr>
            <p:spPr>
              <a:xfrm flipH="1">
                <a:off x="4895848" y="2910254"/>
                <a:ext cx="5864" cy="372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de flecha 7"/>
              <p:cNvCxnSpPr/>
              <p:nvPr/>
            </p:nvCxnSpPr>
            <p:spPr>
              <a:xfrm flipH="1">
                <a:off x="4907576" y="3915511"/>
                <a:ext cx="5864" cy="372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ángulo 8"/>
              <p:cNvSpPr/>
              <p:nvPr/>
            </p:nvSpPr>
            <p:spPr>
              <a:xfrm>
                <a:off x="3575542" y="4322885"/>
                <a:ext cx="2628900" cy="633046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0000"/>
                      <a:lumOff val="8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>
                    <a:solidFill>
                      <a:srgbClr val="020301"/>
                    </a:solidFill>
                  </a:rPr>
                  <a:t>Emisión del borrador del informe de auditoría</a:t>
                </a:r>
                <a:endParaRPr lang="es-ES" sz="1400" dirty="0">
                  <a:solidFill>
                    <a:srgbClr val="020301"/>
                  </a:solidFill>
                </a:endParaRPr>
              </a:p>
            </p:txBody>
          </p:sp>
          <p:cxnSp>
            <p:nvCxnSpPr>
              <p:cNvPr id="10" name="Conector recto de flecha 9"/>
              <p:cNvCxnSpPr/>
              <p:nvPr/>
            </p:nvCxnSpPr>
            <p:spPr>
              <a:xfrm flipH="1">
                <a:off x="4901715" y="4947142"/>
                <a:ext cx="5864" cy="3722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ángulo 10"/>
              <p:cNvSpPr/>
              <p:nvPr/>
            </p:nvSpPr>
            <p:spPr>
              <a:xfrm>
                <a:off x="3578473" y="5345724"/>
                <a:ext cx="2628900" cy="633046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0000"/>
                      <a:lumOff val="80000"/>
                    </a:schemeClr>
                  </a:gs>
                  <a:gs pos="100000">
                    <a:schemeClr val="tx1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dirty="0" smtClean="0">
                    <a:solidFill>
                      <a:srgbClr val="020301"/>
                    </a:solidFill>
                  </a:rPr>
                  <a:t>Alegaciones del beneficiario</a:t>
                </a:r>
                <a:endParaRPr lang="es-ES" sz="1400" dirty="0">
                  <a:solidFill>
                    <a:srgbClr val="020301"/>
                  </a:solidFill>
                </a:endParaRPr>
              </a:p>
            </p:txBody>
          </p:sp>
        </p:grpSp>
        <p:cxnSp>
          <p:nvCxnSpPr>
            <p:cNvPr id="13" name="Conector recto de flecha 12"/>
            <p:cNvCxnSpPr/>
            <p:nvPr/>
          </p:nvCxnSpPr>
          <p:spPr>
            <a:xfrm flipH="1">
              <a:off x="4895855" y="5882061"/>
              <a:ext cx="5864" cy="37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ángulo 13"/>
            <p:cNvSpPr/>
            <p:nvPr/>
          </p:nvSpPr>
          <p:spPr>
            <a:xfrm>
              <a:off x="3590198" y="6245471"/>
              <a:ext cx="2628900" cy="633046"/>
            </a:xfrm>
            <a:prstGeom prst="rect">
              <a:avLst/>
            </a:prstGeom>
            <a:gradFill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tx1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Emisión del informe final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397" y="2137456"/>
            <a:ext cx="1047750" cy="819150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3688777" y="3387437"/>
            <a:ext cx="17390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5444568" y="3110356"/>
            <a:ext cx="2031418" cy="559059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020301"/>
                </a:solidFill>
              </a:rPr>
              <a:t>Reunión final de ajustes</a:t>
            </a:r>
            <a:endParaRPr lang="es-ES" sz="1400" dirty="0">
              <a:solidFill>
                <a:srgbClr val="02030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3695703" y="4287985"/>
            <a:ext cx="17390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336432" y="1535533"/>
            <a:ext cx="6814038" cy="350998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5441103" y="4031686"/>
            <a:ext cx="2031418" cy="559059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020301"/>
                </a:solidFill>
              </a:rPr>
              <a:t>Atención a los Ajustes sistemáticos</a:t>
            </a:r>
            <a:endParaRPr lang="es-ES" sz="1400" dirty="0">
              <a:solidFill>
                <a:srgbClr val="02030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579418" y="1620982"/>
            <a:ext cx="631767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 smtClean="0">
              <a:solidFill>
                <a:srgbClr val="020301"/>
              </a:solidFill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La CE cuando los detecta, propone al beneficiario  tres opciones:</a:t>
            </a:r>
          </a:p>
          <a:p>
            <a:endParaRPr lang="es-ES" dirty="0">
              <a:solidFill>
                <a:srgbClr val="020301"/>
              </a:solidFill>
            </a:endParaRPr>
          </a:p>
          <a:p>
            <a:r>
              <a:rPr lang="es-ES" sz="1500" dirty="0" smtClean="0">
                <a:solidFill>
                  <a:srgbClr val="020301"/>
                </a:solidFill>
              </a:rPr>
              <a:t>1.- Calcular el importe real y preciso correspondiente a cada proyecto;</a:t>
            </a:r>
          </a:p>
          <a:p>
            <a:endParaRPr lang="es-ES" sz="1500" dirty="0" smtClean="0">
              <a:solidFill>
                <a:srgbClr val="020301"/>
              </a:solidFill>
            </a:endParaRPr>
          </a:p>
          <a:p>
            <a:r>
              <a:rPr lang="es-ES" sz="1500" dirty="0" smtClean="0">
                <a:solidFill>
                  <a:srgbClr val="020301"/>
                </a:solidFill>
              </a:rPr>
              <a:t>2.- Extrapolación del error en la categoría de costes que se ha generado;</a:t>
            </a:r>
          </a:p>
          <a:p>
            <a:endParaRPr lang="es-ES" sz="1500" dirty="0" smtClean="0">
              <a:solidFill>
                <a:srgbClr val="020301"/>
              </a:solidFill>
            </a:endParaRPr>
          </a:p>
          <a:p>
            <a:r>
              <a:rPr lang="es-ES" sz="1500" dirty="0" smtClean="0">
                <a:solidFill>
                  <a:srgbClr val="020301"/>
                </a:solidFill>
              </a:rPr>
              <a:t>3.- Extrapolación del error detectado sobre el total de gastos.</a:t>
            </a:r>
            <a:endParaRPr lang="es-ES" sz="1500" dirty="0">
              <a:solidFill>
                <a:srgbClr val="020301"/>
              </a:solidFill>
            </a:endParaRPr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8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4792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18681 -0.409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19" grpId="1" animBg="1"/>
      <p:bldP spid="6" grpId="0" animBg="1"/>
      <p:bldP spid="21" grpId="0" animBg="1"/>
      <p:bldP spid="21" grpId="1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Las auditorías de la Comisión Europea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36010"/>
              </p:ext>
            </p:extLst>
          </p:nvPr>
        </p:nvGraphicFramePr>
        <p:xfrm>
          <a:off x="1924031" y="1295325"/>
          <a:ext cx="5598001" cy="1731645"/>
        </p:xfrm>
        <a:graphic>
          <a:graphicData uri="http://schemas.openxmlformats.org/drawingml/2006/table">
            <a:tbl>
              <a:tblPr/>
              <a:tblGrid>
                <a:gridCol w="1993973"/>
                <a:gridCol w="1193761"/>
                <a:gridCol w="1193761"/>
                <a:gridCol w="1216506"/>
              </a:tblGrid>
              <a:tr h="18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Importes</a:t>
                      </a:r>
                    </a:p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declarados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Importes </a:t>
                      </a:r>
                    </a:p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aceptados 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 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Ajuste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Personal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234.583,00 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215.266,00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-  </a:t>
                      </a:r>
                      <a:r>
                        <a:rPr lang="es-E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19.317,00   </a:t>
                      </a:r>
                      <a:endParaRPr lang="es-ES" sz="1200" b="0" i="0" u="none" strike="noStrike" dirty="0">
                        <a:solidFill>
                          <a:srgbClr val="FF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Viajes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3.456,00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3.056,00 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</a:t>
                      </a:r>
                      <a:r>
                        <a:rPr lang="es-E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- 400,00     </a:t>
                      </a:r>
                      <a:endParaRPr lang="es-ES" sz="1200" b="0" i="0" u="none" strike="noStrike" dirty="0">
                        <a:solidFill>
                          <a:srgbClr val="FF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Equipos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7.643,00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7.643,00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Consumibles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12.654,00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12.654,00  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Subcontratación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                - 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94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Gastos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Indirectos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  <a:ea typeface="+mn-ea"/>
                          <a:cs typeface="+mn-cs"/>
                        </a:rPr>
                        <a:t>        64.584,00</a:t>
                      </a: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  <a:ea typeface="+mn-ea"/>
                          <a:cs typeface="+mn-cs"/>
                        </a:rPr>
                        <a:t>        59.654,75</a:t>
                      </a:r>
                      <a:endParaRPr lang="es-E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Gill Sans"/>
                          <a:ea typeface="+mn-ea"/>
                          <a:cs typeface="+mn-cs"/>
                        </a:rPr>
                        <a:t>- 4.929,25</a:t>
                      </a:r>
                      <a:endParaRPr lang="es-ES" sz="1200" b="0" i="0" u="none" strike="noStrike" kern="1200" dirty="0">
                        <a:solidFill>
                          <a:srgbClr val="FF0000"/>
                        </a:solidFill>
                        <a:effectLst/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2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322.920,00  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</a:t>
                      </a: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   298.273,75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-  </a:t>
                      </a:r>
                      <a:r>
                        <a:rPr lang="es-E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24.646,25   </a:t>
                      </a:r>
                      <a:endParaRPr lang="es-ES" sz="1200" b="1" i="0" u="none" strike="noStrike" dirty="0">
                        <a:solidFill>
                          <a:srgbClr val="FF0000"/>
                        </a:solidFill>
                        <a:effectLst/>
                        <a:latin typeface="Gill San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10 CuadroTexto"/>
          <p:cNvSpPr txBox="1"/>
          <p:nvPr/>
        </p:nvSpPr>
        <p:spPr>
          <a:xfrm>
            <a:off x="1147823" y="832486"/>
            <a:ext cx="7095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Gill Sans"/>
              </a:rPr>
              <a:t>Ejemplo:</a:t>
            </a:r>
            <a:r>
              <a:rPr lang="es-ES" sz="1400" dirty="0" smtClean="0">
                <a:latin typeface="Gill Sans"/>
              </a:rPr>
              <a:t> </a:t>
            </a:r>
            <a:r>
              <a:rPr lang="es-ES" sz="1400" dirty="0" smtClean="0">
                <a:solidFill>
                  <a:srgbClr val="020301"/>
                </a:solidFill>
                <a:latin typeface="Gill Sans"/>
              </a:rPr>
              <a:t>A </a:t>
            </a:r>
            <a:r>
              <a:rPr lang="es-ES" sz="1400" dirty="0">
                <a:solidFill>
                  <a:srgbClr val="020301"/>
                </a:solidFill>
                <a:latin typeface="Gill Sans"/>
              </a:rPr>
              <a:t>continuación</a:t>
            </a:r>
            <a:r>
              <a:rPr lang="es-ES" sz="1400" dirty="0" smtClean="0">
                <a:solidFill>
                  <a:srgbClr val="020301"/>
                </a:solidFill>
                <a:latin typeface="Gill Sans"/>
              </a:rPr>
              <a:t> se muestra los resultados de una auditoría</a:t>
            </a:r>
            <a:r>
              <a:rPr lang="es-ES" sz="1400" dirty="0">
                <a:solidFill>
                  <a:srgbClr val="020301"/>
                </a:solidFill>
                <a:latin typeface="Gill Sans"/>
              </a:rPr>
              <a:t>:</a:t>
            </a:r>
            <a:endParaRPr lang="es-ES" sz="1400" dirty="0" smtClean="0">
              <a:solidFill>
                <a:srgbClr val="020301"/>
              </a:solidFill>
              <a:latin typeface="Gill San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115167" y="4127287"/>
            <a:ext cx="2372202" cy="16192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1 CuadroTexto"/>
          <p:cNvSpPr txBox="1"/>
          <p:nvPr/>
        </p:nvSpPr>
        <p:spPr>
          <a:xfrm>
            <a:off x="1115168" y="4127289"/>
            <a:ext cx="2296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u="sng" dirty="0" smtClean="0">
                <a:solidFill>
                  <a:schemeClr val="accent1"/>
                </a:solidFill>
                <a:latin typeface="Gill Sans"/>
              </a:rPr>
              <a:t>Opción 1</a:t>
            </a:r>
            <a:r>
              <a:rPr lang="es-ES" sz="1200" dirty="0" smtClean="0">
                <a:solidFill>
                  <a:schemeClr val="accent1"/>
                </a:solidFill>
                <a:latin typeface="Gill Sans"/>
              </a:rPr>
              <a:t>: “Cálculo real”</a:t>
            </a:r>
            <a:r>
              <a:rPr lang="es-ES" sz="1200" dirty="0" smtClean="0">
                <a:solidFill>
                  <a:srgbClr val="020301"/>
                </a:solidFill>
                <a:latin typeface="Gill Sans"/>
              </a:rPr>
              <a:t> </a:t>
            </a:r>
          </a:p>
          <a:p>
            <a:pPr algn="ctr"/>
            <a:endParaRPr lang="es-ES" sz="1400" dirty="0">
              <a:solidFill>
                <a:srgbClr val="020301"/>
              </a:solidFill>
              <a:latin typeface="Gill Sans"/>
            </a:endParaRPr>
          </a:p>
        </p:txBody>
      </p:sp>
      <p:sp>
        <p:nvSpPr>
          <p:cNvPr id="9" name="11 CuadroTexto"/>
          <p:cNvSpPr txBox="1"/>
          <p:nvPr/>
        </p:nvSpPr>
        <p:spPr>
          <a:xfrm>
            <a:off x="1115167" y="3136687"/>
            <a:ext cx="7756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La CE ha considerado:</a:t>
            </a:r>
          </a:p>
          <a:p>
            <a:pPr algn="just"/>
            <a:r>
              <a:rPr lang="es-ES" sz="1300" dirty="0" smtClean="0">
                <a:solidFill>
                  <a:srgbClr val="020301"/>
                </a:solidFill>
                <a:latin typeface="Gill Sans"/>
              </a:rPr>
              <a:t>El </a:t>
            </a:r>
            <a:r>
              <a:rPr lang="es-ES" sz="1300" dirty="0">
                <a:solidFill>
                  <a:srgbClr val="020301"/>
                </a:solidFill>
                <a:latin typeface="Gill Sans"/>
              </a:rPr>
              <a:t>ajuste </a:t>
            </a:r>
            <a:r>
              <a:rPr lang="es-ES" sz="1300" dirty="0" smtClean="0">
                <a:solidFill>
                  <a:srgbClr val="020301"/>
                </a:solidFill>
                <a:latin typeface="Gill Sans"/>
              </a:rPr>
              <a:t>en </a:t>
            </a:r>
            <a:r>
              <a:rPr lang="es-ES" sz="1300" dirty="0">
                <a:solidFill>
                  <a:srgbClr val="020301"/>
                </a:solidFill>
                <a:latin typeface="Gill Sans"/>
              </a:rPr>
              <a:t>gastos </a:t>
            </a:r>
            <a:r>
              <a:rPr lang="es-ES" sz="1300" dirty="0" smtClean="0">
                <a:solidFill>
                  <a:srgbClr val="020301"/>
                </a:solidFill>
                <a:latin typeface="Gill Sans"/>
              </a:rPr>
              <a:t>de viaje ha sido debido a un hecho puntual;</a:t>
            </a:r>
          </a:p>
          <a:p>
            <a:pPr algn="just"/>
            <a:r>
              <a:rPr lang="es-ES" sz="1300" dirty="0" smtClean="0">
                <a:solidFill>
                  <a:srgbClr val="020301"/>
                </a:solidFill>
                <a:latin typeface="Gill Sans"/>
              </a:rPr>
              <a:t>El ajuste en gastos de personal se debe a que el beneficiario ha utilizado menos horas productivas que las empleadas por el auditor por lo que se ha considerado un error sistemático.</a:t>
            </a:r>
          </a:p>
          <a:p>
            <a:pPr algn="just"/>
            <a:endParaRPr lang="es-ES" sz="1400" dirty="0">
              <a:solidFill>
                <a:srgbClr val="020301"/>
              </a:solidFill>
              <a:latin typeface="Gill San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394745" y="4149059"/>
            <a:ext cx="2477114" cy="161925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4 CuadroTexto"/>
          <p:cNvSpPr txBox="1"/>
          <p:nvPr/>
        </p:nvSpPr>
        <p:spPr>
          <a:xfrm>
            <a:off x="1052291" y="4390052"/>
            <a:ext cx="243507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800" dirty="0" smtClean="0">
              <a:solidFill>
                <a:srgbClr val="020301"/>
              </a:solidFill>
              <a:latin typeface="+mj-lt"/>
              <a:ea typeface="Cambria Math" panose="02040503050406030204" pitchFamily="18" charset="0"/>
            </a:endParaRPr>
          </a:p>
          <a:p>
            <a:pPr algn="just"/>
            <a:r>
              <a:rPr lang="es-ES" sz="1300" dirty="0" smtClean="0">
                <a:solidFill>
                  <a:srgbClr val="020301"/>
                </a:solidFill>
                <a:latin typeface="+mj-lt"/>
                <a:ea typeface="Cambria Math" panose="02040503050406030204" pitchFamily="18" charset="0"/>
              </a:rPr>
              <a:t>El beneficiario tiene que recalcular todos los costes de personal utilizando las horas productivas consideradas en la auditoría de la CE.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3673310" y="4127288"/>
            <a:ext cx="2698169" cy="1641024"/>
            <a:chOff x="3597108" y="4127287"/>
            <a:chExt cx="2698169" cy="1654105"/>
          </a:xfrm>
        </p:grpSpPr>
        <p:sp>
          <p:nvSpPr>
            <p:cNvPr id="21" name="Rectángulo 20"/>
            <p:cNvSpPr/>
            <p:nvPr/>
          </p:nvSpPr>
          <p:spPr>
            <a:xfrm>
              <a:off x="3597108" y="4138171"/>
              <a:ext cx="2564209" cy="1643221"/>
            </a:xfrm>
            <a:prstGeom prst="rect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4 CuadroTexto"/>
                <p:cNvSpPr txBox="1"/>
                <p:nvPr/>
              </p:nvSpPr>
              <p:spPr>
                <a:xfrm>
                  <a:off x="3991445" y="4466261"/>
                  <a:ext cx="1908616" cy="513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2030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 panose="02040503050406030204" pitchFamily="18" charset="0"/>
                            </a:rPr>
                            <m:t>19.317,00</m:t>
                          </m:r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/>
                            </a:rPr>
                            <m:t> €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 panose="02040503050406030204" pitchFamily="18" charset="0"/>
                            </a:rPr>
                            <m:t>234.583,00</m:t>
                          </m:r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/>
                            </a:rPr>
                            <m:t> €</m:t>
                          </m:r>
                        </m:den>
                      </m:f>
                    </m:oMath>
                  </a14:m>
                  <a:r>
                    <a:rPr lang="es-ES" dirty="0" smtClean="0">
                      <a:solidFill>
                        <a:srgbClr val="020301"/>
                      </a:solidFill>
                      <a:latin typeface="Helvetica" pitchFamily="34" charset="0"/>
                    </a:rPr>
                    <a:t> </a:t>
                  </a:r>
                  <a:r>
                    <a:rPr lang="es-ES" sz="1400" dirty="0" smtClean="0">
                      <a:solidFill>
                        <a:srgbClr val="02030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8,23%</a:t>
                  </a:r>
                </a:p>
              </p:txBody>
            </p:sp>
          </mc:Choice>
          <mc:Fallback xmlns="">
            <p:sp>
              <p:nvSpPr>
                <p:cNvPr id="7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445" y="4466261"/>
                  <a:ext cx="1908616" cy="5137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3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11 CuadroTexto"/>
            <p:cNvSpPr txBox="1"/>
            <p:nvPr/>
          </p:nvSpPr>
          <p:spPr>
            <a:xfrm>
              <a:off x="3626448" y="4127287"/>
              <a:ext cx="26688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b="1" u="sng" dirty="0" smtClean="0">
                  <a:solidFill>
                    <a:schemeClr val="accent1"/>
                  </a:solidFill>
                  <a:latin typeface="Gill Sans"/>
                </a:rPr>
                <a:t>Opción 2</a:t>
              </a:r>
              <a:r>
                <a:rPr lang="es-ES" sz="1200" dirty="0" smtClean="0">
                  <a:solidFill>
                    <a:schemeClr val="accent1"/>
                  </a:solidFill>
                  <a:latin typeface="Gill Sans"/>
                </a:rPr>
                <a:t>: “% la partida del ajuste” </a:t>
              </a:r>
            </a:p>
            <a:p>
              <a:pPr algn="just"/>
              <a:endParaRPr lang="es-ES" sz="1400" dirty="0">
                <a:solidFill>
                  <a:srgbClr val="020301"/>
                </a:solidFill>
                <a:latin typeface="Gill Sans"/>
              </a:endParaRPr>
            </a:p>
          </p:txBody>
        </p:sp>
        <p:sp>
          <p:nvSpPr>
            <p:cNvPr id="16" name="4 CuadroTexto"/>
            <p:cNvSpPr txBox="1"/>
            <p:nvPr/>
          </p:nvSpPr>
          <p:spPr>
            <a:xfrm>
              <a:off x="3686636" y="4977883"/>
              <a:ext cx="247468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300" dirty="0" smtClean="0">
                  <a:solidFill>
                    <a:srgbClr val="020301"/>
                  </a:solidFill>
                  <a:ea typeface="Cambria Math" panose="02040503050406030204" pitchFamily="18" charset="0"/>
                </a:rPr>
                <a:t>El beneficiario deberá pagar a la CE el 8,23% del total de gastos declarados como personal.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386310" y="4127288"/>
            <a:ext cx="2514888" cy="1573084"/>
            <a:chOff x="6386310" y="4127288"/>
            <a:chExt cx="2688788" cy="1573084"/>
          </a:xfrm>
        </p:grpSpPr>
        <p:sp>
          <p:nvSpPr>
            <p:cNvPr id="11" name="11 CuadroTexto"/>
            <p:cNvSpPr txBox="1"/>
            <p:nvPr/>
          </p:nvSpPr>
          <p:spPr>
            <a:xfrm>
              <a:off x="6514501" y="4127288"/>
              <a:ext cx="25508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u="sng" dirty="0" smtClean="0">
                  <a:solidFill>
                    <a:schemeClr val="accent1"/>
                  </a:solidFill>
                  <a:latin typeface="Gill Sans"/>
                </a:rPr>
                <a:t>Opción 3</a:t>
              </a:r>
              <a:r>
                <a:rPr lang="es-ES" sz="1200" dirty="0" smtClean="0">
                  <a:solidFill>
                    <a:schemeClr val="accent1"/>
                  </a:solidFill>
                  <a:latin typeface="Gill Sans"/>
                </a:rPr>
                <a:t>: “% sobre el total” </a:t>
              </a:r>
            </a:p>
            <a:p>
              <a:pPr algn="ctr"/>
              <a:endParaRPr lang="es-ES" sz="1400" dirty="0">
                <a:solidFill>
                  <a:srgbClr val="020301"/>
                </a:solidFill>
                <a:latin typeface="Gill San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4 CuadroTexto"/>
                <p:cNvSpPr txBox="1"/>
                <p:nvPr/>
              </p:nvSpPr>
              <p:spPr>
                <a:xfrm>
                  <a:off x="6745543" y="4488026"/>
                  <a:ext cx="1909497" cy="513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solidFill>
                                <a:srgbClr val="02030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 panose="02040503050406030204" pitchFamily="18" charset="0"/>
                            </a:rPr>
                            <m:t>19.317,00</m:t>
                          </m:r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/>
                            </a:rPr>
                            <m:t> €</m:t>
                          </m:r>
                        </m:num>
                        <m:den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 panose="02040503050406030204" pitchFamily="18" charset="0"/>
                            </a:rPr>
                            <m:t>322.920,00</m:t>
                          </m:r>
                          <m:r>
                            <a:rPr lang="es-ES" b="0" i="1" smtClean="0">
                              <a:solidFill>
                                <a:srgbClr val="020301"/>
                              </a:solidFill>
                              <a:latin typeface="Cambria Math"/>
                            </a:rPr>
                            <m:t> €</m:t>
                          </m:r>
                        </m:den>
                      </m:f>
                    </m:oMath>
                  </a14:m>
                  <a:r>
                    <a:rPr lang="es-ES" dirty="0" smtClean="0">
                      <a:solidFill>
                        <a:srgbClr val="020301"/>
                      </a:solidFill>
                      <a:latin typeface="Helvetica" pitchFamily="34" charset="0"/>
                    </a:rPr>
                    <a:t> </a:t>
                  </a:r>
                  <a:r>
                    <a:rPr lang="es-ES" sz="1400" dirty="0" smtClean="0">
                      <a:solidFill>
                        <a:srgbClr val="02030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5,98%</a:t>
                  </a:r>
                </a:p>
              </p:txBody>
            </p:sp>
          </mc:Choice>
          <mc:Fallback xmlns="">
            <p:sp>
              <p:nvSpPr>
                <p:cNvPr id="13" name="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5543" y="4488026"/>
                  <a:ext cx="1909497" cy="5137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682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4 CuadroTexto"/>
            <p:cNvSpPr txBox="1"/>
            <p:nvPr/>
          </p:nvSpPr>
          <p:spPr>
            <a:xfrm>
              <a:off x="6386310" y="5007875"/>
              <a:ext cx="26887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300" dirty="0" smtClean="0">
                  <a:solidFill>
                    <a:srgbClr val="020301"/>
                  </a:solidFill>
                  <a:latin typeface="+mj-lt"/>
                  <a:ea typeface="Cambria Math" panose="02040503050406030204" pitchFamily="18" charset="0"/>
                </a:rPr>
                <a:t>El beneficiario deberá pagar a la CE el 5,98% del total de gastos declarados.</a:t>
              </a:r>
            </a:p>
          </p:txBody>
        </p:sp>
      </p:grpSp>
      <p:cxnSp>
        <p:nvCxnSpPr>
          <p:cNvPr id="19" name="Conector recto de flecha 18"/>
          <p:cNvCxnSpPr/>
          <p:nvPr/>
        </p:nvCxnSpPr>
        <p:spPr>
          <a:xfrm>
            <a:off x="1115165" y="5942479"/>
            <a:ext cx="77869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11 CuadroTexto"/>
          <p:cNvSpPr txBox="1"/>
          <p:nvPr/>
        </p:nvSpPr>
        <p:spPr>
          <a:xfrm>
            <a:off x="1169595" y="5749255"/>
            <a:ext cx="7756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300" dirty="0" smtClean="0">
              <a:solidFill>
                <a:srgbClr val="020301"/>
              </a:solidFill>
              <a:latin typeface="Gill Sans"/>
            </a:endParaRPr>
          </a:p>
          <a:p>
            <a:pPr algn="ctr"/>
            <a:r>
              <a:rPr lang="es-ES" sz="1300" dirty="0" smtClean="0">
                <a:solidFill>
                  <a:schemeClr val="accent1">
                    <a:lumMod val="75000"/>
                  </a:schemeClr>
                </a:solidFill>
                <a:latin typeface="Gill Sans"/>
              </a:rPr>
              <a:t>En concepto de gastos indirectos se deberá ajustar también el 25% de los ajustes realizados</a:t>
            </a:r>
            <a:endParaRPr lang="es-ES" sz="1400" dirty="0">
              <a:solidFill>
                <a:srgbClr val="020301"/>
              </a:solidFill>
              <a:latin typeface="Gill San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Programa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8853" y="1134533"/>
            <a:ext cx="7641166" cy="4929717"/>
          </a:xfrm>
        </p:spPr>
        <p:txBody>
          <a:bodyPr>
            <a:normAutofit/>
          </a:bodyPr>
          <a:lstStyle/>
          <a:p>
            <a:pPr marL="1169988"/>
            <a:endParaRPr lang="es-ES" dirty="0" smtClean="0"/>
          </a:p>
          <a:p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Gastos de personal y casos especiales;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/>
              <a:t>I</a:t>
            </a:r>
            <a:r>
              <a:rPr lang="es-ES" sz="1800" dirty="0" smtClean="0"/>
              <a:t>ngresos;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Gastos de viaje;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Equipos;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Fungible;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Subcontratación;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Gastos indirectos;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Auditorías;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dirty="0" smtClean="0"/>
              <a:t>Oportunidades para PYME.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5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Instrumento SME 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110343" y="1109632"/>
            <a:ext cx="7837714" cy="1689324"/>
            <a:chOff x="1110343" y="1109632"/>
            <a:chExt cx="7837714" cy="1689324"/>
          </a:xfrm>
        </p:grpSpPr>
        <p:sp>
          <p:nvSpPr>
            <p:cNvPr id="4" name="Rectángulo 3"/>
            <p:cNvSpPr/>
            <p:nvPr/>
          </p:nvSpPr>
          <p:spPr>
            <a:xfrm>
              <a:off x="1110343" y="1109632"/>
              <a:ext cx="7837714" cy="1689324"/>
            </a:xfrm>
            <a:prstGeom prst="rect">
              <a:avLst/>
            </a:prstGeom>
            <a:gradFill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rgbClr val="0070C0"/>
                  </a:solidFill>
                </a:rPr>
                <a:t>Personal medio &lt; 250 personas</a:t>
              </a:r>
            </a:p>
            <a:p>
              <a:pPr algn="ctr"/>
              <a:r>
                <a:rPr lang="es-ES" sz="1400" dirty="0" smtClean="0">
                  <a:solidFill>
                    <a:schemeClr val="bg2">
                      <a:lumMod val="10000"/>
                    </a:schemeClr>
                  </a:solidFill>
                </a:rPr>
                <a:t>Y cumple uno de los siguientes requisitos:</a:t>
              </a:r>
            </a:p>
            <a:p>
              <a:pPr marL="990600" indent="261938">
                <a:buFont typeface="+mj-lt"/>
                <a:buAutoNum type="alphaLcParenR"/>
              </a:pPr>
              <a:r>
                <a:rPr lang="es-ES" dirty="0" smtClean="0">
                  <a:solidFill>
                    <a:srgbClr val="0070C0"/>
                  </a:solidFill>
                </a:rPr>
                <a:t>La facturación es inferior a 50 millones de euros;</a:t>
              </a:r>
            </a:p>
            <a:p>
              <a:pPr marL="990600" indent="261938">
                <a:buFont typeface="+mj-lt"/>
                <a:buAutoNum type="alphaLcParenR"/>
              </a:pPr>
              <a:r>
                <a:rPr lang="es-ES" dirty="0" smtClean="0">
                  <a:solidFill>
                    <a:srgbClr val="0070C0"/>
                  </a:solidFill>
                </a:rPr>
                <a:t>La suma de partidas de balance es inferior a 43 millones de euros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214135" y="1229557"/>
              <a:ext cx="677108" cy="1457886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</a:rPr>
                <a:t>Definición </a:t>
              </a:r>
            </a:p>
            <a:p>
              <a:pPr algn="ctr"/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</a:rPr>
                <a:t>de PYME</a:t>
              </a:r>
              <a:endParaRPr lang="es-E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066807" y="3762040"/>
            <a:ext cx="7881250" cy="2540533"/>
            <a:chOff x="1066807" y="3849119"/>
            <a:chExt cx="7881250" cy="2540533"/>
          </a:xfrm>
        </p:grpSpPr>
        <p:grpSp>
          <p:nvGrpSpPr>
            <p:cNvPr id="10" name="Grupo 9"/>
            <p:cNvGrpSpPr/>
            <p:nvPr/>
          </p:nvGrpSpPr>
          <p:grpSpPr>
            <a:xfrm>
              <a:off x="1110343" y="3849119"/>
              <a:ext cx="7837714" cy="2540533"/>
              <a:chOff x="1110343" y="1077687"/>
              <a:chExt cx="7837714" cy="2570208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1110343" y="1077687"/>
                <a:ext cx="7837714" cy="257020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0000"/>
                      <a:lumOff val="80000"/>
                    </a:schemeClr>
                  </a:gs>
                  <a:gs pos="100000">
                    <a:schemeClr val="tx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92175"/>
                <a:endParaRPr lang="es-ES" sz="1600" dirty="0" smtClean="0">
                  <a:solidFill>
                    <a:srgbClr val="0070C0"/>
                  </a:solidFill>
                </a:endParaRPr>
              </a:p>
              <a:p>
                <a:pPr marL="990600"/>
                <a:endParaRPr lang="es-E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1184400" y="1235626"/>
                <a:ext cx="677108" cy="2272141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>
                      <a:lumMod val="20000"/>
                      <a:lumOff val="80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s-ES" sz="1600" dirty="0" smtClean="0">
                    <a:solidFill>
                      <a:schemeClr val="bg2">
                        <a:lumMod val="10000"/>
                      </a:schemeClr>
                    </a:solidFill>
                  </a:rPr>
                  <a:t>Las PYME podrán participar</a:t>
                </a:r>
                <a:endParaRPr lang="es-ES" sz="16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1081673" y="4036742"/>
              <a:ext cx="43266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92175" indent="188913">
                <a:buFont typeface="+mj-lt"/>
                <a:buAutoNum type="alphaLcParenR"/>
              </a:pPr>
              <a:r>
                <a:rPr lang="es-ES" sz="1600" dirty="0" smtClean="0">
                  <a:solidFill>
                    <a:srgbClr val="0070C0"/>
                  </a:solidFill>
                </a:rPr>
                <a:t>En </a:t>
              </a:r>
              <a:r>
                <a:rPr lang="es-ES" sz="1600" dirty="0">
                  <a:solidFill>
                    <a:srgbClr val="0070C0"/>
                  </a:solidFill>
                </a:rPr>
                <a:t>las convocatorias “normales”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066807" y="4378709"/>
              <a:ext cx="4809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92175"/>
              <a:r>
                <a:rPr lang="es-ES" sz="1600" dirty="0" smtClean="0">
                  <a:solidFill>
                    <a:srgbClr val="0070C0"/>
                  </a:solidFill>
                </a:rPr>
                <a:t>b) SME </a:t>
              </a:r>
              <a:r>
                <a:rPr lang="es-ES" sz="1600" dirty="0" err="1" smtClean="0">
                  <a:solidFill>
                    <a:srgbClr val="0070C0"/>
                  </a:solidFill>
                </a:rPr>
                <a:t>Instrument</a:t>
              </a:r>
              <a:r>
                <a:rPr lang="es-ES" sz="1600" dirty="0" smtClean="0">
                  <a:solidFill>
                    <a:srgbClr val="0070C0"/>
                  </a:solidFill>
                </a:rPr>
                <a:t> (Instrumento PYME)</a:t>
              </a:r>
              <a:endParaRPr lang="es-ES" sz="1600" dirty="0">
                <a:solidFill>
                  <a:srgbClr val="0070C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085394" y="4731833"/>
              <a:ext cx="769539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92175"/>
              <a:r>
                <a:rPr lang="es-ES" sz="1600" dirty="0" smtClean="0">
                  <a:solidFill>
                    <a:srgbClr val="0070C0"/>
                  </a:solidFill>
                </a:rPr>
                <a:t>c) </a:t>
              </a:r>
              <a:r>
                <a:rPr lang="es-ES" sz="1600" dirty="0">
                  <a:solidFill>
                    <a:srgbClr val="0070C0"/>
                  </a:solidFill>
                </a:rPr>
                <a:t>Otras </a:t>
              </a:r>
              <a:r>
                <a:rPr lang="es-ES" sz="1600" dirty="0" smtClean="0">
                  <a:solidFill>
                    <a:srgbClr val="0070C0"/>
                  </a:solidFill>
                </a:rPr>
                <a:t>iniciativas:</a:t>
              </a:r>
              <a:endParaRPr lang="es-ES" sz="1600" dirty="0">
                <a:solidFill>
                  <a:srgbClr val="0070C0"/>
                </a:solidFill>
              </a:endParaRPr>
            </a:p>
            <a:p>
              <a:pPr marL="714375" indent="177800"/>
              <a:endParaRPr lang="es-ES" sz="1000" dirty="0">
                <a:solidFill>
                  <a:srgbClr val="0070C0"/>
                </a:solidFill>
              </a:endParaRPr>
            </a:p>
            <a:p>
              <a:pPr marL="1260475" lvl="2" indent="17780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0070C0"/>
                  </a:solidFill>
                </a:rPr>
                <a:t>Programa </a:t>
              </a:r>
              <a:r>
                <a:rPr lang="es-ES" sz="1600" dirty="0" smtClean="0">
                  <a:solidFill>
                    <a:srgbClr val="0070C0"/>
                  </a:solidFill>
                </a:rPr>
                <a:t>EUROSTARS;</a:t>
              </a:r>
              <a:endParaRPr lang="es-ES" sz="1600" dirty="0">
                <a:solidFill>
                  <a:srgbClr val="0070C0"/>
                </a:solidFill>
              </a:endParaRPr>
            </a:p>
            <a:p>
              <a:pPr marL="1260475" lvl="2" indent="177800">
                <a:buFont typeface="Arial" panose="020B0604020202020204" pitchFamily="34" charset="0"/>
                <a:buChar char="•"/>
              </a:pPr>
              <a:r>
                <a:rPr lang="es-ES" sz="1600" dirty="0">
                  <a:solidFill>
                    <a:srgbClr val="0070C0"/>
                  </a:solidFill>
                </a:rPr>
                <a:t>Programa de competitividad de empresas y Pymes (COSME</a:t>
              </a:r>
              <a:r>
                <a:rPr lang="es-ES" sz="1600" dirty="0" smtClean="0">
                  <a:solidFill>
                    <a:srgbClr val="0070C0"/>
                  </a:solidFill>
                </a:rPr>
                <a:t>) </a:t>
              </a:r>
            </a:p>
            <a:p>
              <a:pPr marL="1260475" lvl="2"/>
              <a:r>
                <a:rPr lang="es-ES" sz="1600" dirty="0">
                  <a:solidFill>
                    <a:srgbClr val="0070C0"/>
                  </a:solidFill>
                </a:rPr>
                <a:t> </a:t>
              </a:r>
              <a:r>
                <a:rPr lang="es-ES" sz="1600" dirty="0" smtClean="0">
                  <a:solidFill>
                    <a:srgbClr val="0070C0"/>
                  </a:solidFill>
                </a:rPr>
                <a:t>  </a:t>
              </a:r>
              <a:r>
                <a:rPr lang="es-ES" sz="1000" dirty="0" smtClean="0">
                  <a:solidFill>
                    <a:srgbClr val="0070C0"/>
                  </a:solidFill>
                </a:rPr>
                <a:t>No pertenece a H2020 pero muy relacionado con él</a:t>
              </a:r>
              <a:endParaRPr lang="es-ES" sz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1996071" y="1616928"/>
            <a:ext cx="4259766" cy="299327"/>
          </a:xfrm>
          <a:prstGeom prst="rect">
            <a:avLst/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/>
          <p:cNvGrpSpPr/>
          <p:nvPr/>
        </p:nvGrpSpPr>
        <p:grpSpPr>
          <a:xfrm>
            <a:off x="1117778" y="4001519"/>
            <a:ext cx="7837714" cy="2540533"/>
            <a:chOff x="1110343" y="1077687"/>
            <a:chExt cx="7837714" cy="2570208"/>
          </a:xfrm>
        </p:grpSpPr>
        <p:sp>
          <p:nvSpPr>
            <p:cNvPr id="32" name="Rectángulo 31"/>
            <p:cNvSpPr/>
            <p:nvPr/>
          </p:nvSpPr>
          <p:spPr>
            <a:xfrm>
              <a:off x="1110343" y="1077687"/>
              <a:ext cx="7837714" cy="2570208"/>
            </a:xfrm>
            <a:prstGeom prst="rect">
              <a:avLst/>
            </a:prstGeom>
            <a:gradFill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92175"/>
              <a:endParaRPr lang="es-ES" sz="1600" dirty="0" smtClean="0">
                <a:solidFill>
                  <a:srgbClr val="0070C0"/>
                </a:solidFill>
              </a:endParaRPr>
            </a:p>
            <a:p>
              <a:pPr marL="990600"/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184400" y="1235626"/>
              <a:ext cx="430887" cy="2272141"/>
            </a:xfrm>
            <a:prstGeom prst="rect">
              <a:avLst/>
            </a:prstGeom>
            <a:gradFill>
              <a:gsLst>
                <a:gs pos="0">
                  <a:schemeClr val="tx1">
                    <a:lumMod val="60000"/>
                    <a:lumOff val="40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bg2">
                      <a:lumMod val="10000"/>
                    </a:schemeClr>
                  </a:solidFill>
                </a:rPr>
                <a:t>Tres fases</a:t>
              </a:r>
              <a:endParaRPr lang="es-ES" sz="16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940316" y="1766592"/>
            <a:ext cx="55755" cy="2238642"/>
            <a:chOff x="1951467" y="1766592"/>
            <a:chExt cx="55755" cy="1264630"/>
          </a:xfrm>
        </p:grpSpPr>
        <p:cxnSp>
          <p:nvCxnSpPr>
            <p:cNvPr id="22" name="Conector recto 21"/>
            <p:cNvCxnSpPr/>
            <p:nvPr/>
          </p:nvCxnSpPr>
          <p:spPr>
            <a:xfrm>
              <a:off x="1962618" y="1771292"/>
              <a:ext cx="0" cy="125993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1951467" y="1766592"/>
              <a:ext cx="55755" cy="0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Tab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90907"/>
              </p:ext>
            </p:extLst>
          </p:nvPr>
        </p:nvGraphicFramePr>
        <p:xfrm>
          <a:off x="1802780" y="4095593"/>
          <a:ext cx="7052068" cy="2294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79"/>
                <a:gridCol w="2018370"/>
                <a:gridCol w="2096430"/>
                <a:gridCol w="1461589"/>
              </a:tblGrid>
              <a:tr h="309194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Fase</a:t>
                      </a:r>
                      <a:r>
                        <a:rPr lang="es-ES" sz="1400" baseline="0" dirty="0" smtClean="0"/>
                        <a:t> 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Fase II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Fase III</a:t>
                      </a:r>
                      <a:endParaRPr lang="es-ES" sz="1400" dirty="0"/>
                    </a:p>
                  </a:txBody>
                  <a:tcPr/>
                </a:tc>
              </a:tr>
              <a:tr h="30919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Doc.</a:t>
                      </a:r>
                      <a:r>
                        <a:rPr lang="es-ES" sz="1400" baseline="0" dirty="0" smtClean="0"/>
                        <a:t> a aportar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Plan de negocio</a:t>
                      </a:r>
                      <a:r>
                        <a:rPr lang="es-ES" sz="1400" baseline="0" dirty="0" smtClean="0">
                          <a:solidFill>
                            <a:srgbClr val="020301"/>
                          </a:solidFill>
                        </a:rPr>
                        <a:t> I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aseline="0" dirty="0" smtClean="0">
                          <a:solidFill>
                            <a:srgbClr val="020301"/>
                          </a:solidFill>
                        </a:rPr>
                        <a:t>+ Plan actividades Fase II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</a:tr>
              <a:tr h="30919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Duración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6 meses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12-24 meses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</a:tr>
              <a:tr h="30919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Financiación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50.000 €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1M-3M €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Sin financiación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</a:tr>
              <a:tr h="74809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Actividades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Viabilidad del concepto, análisis del riego,</a:t>
                      </a:r>
                      <a:r>
                        <a:rPr lang="es-ES" sz="1400" baseline="0" dirty="0" smtClean="0">
                          <a:solidFill>
                            <a:srgbClr val="020301"/>
                          </a:solidFill>
                        </a:rPr>
                        <a:t> búsqueda de socios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Desarrollo de prototipos, diseño de productos, </a:t>
                      </a:r>
                      <a:r>
                        <a:rPr lang="es-ES" sz="1400" dirty="0" err="1" smtClean="0">
                          <a:solidFill>
                            <a:srgbClr val="020301"/>
                          </a:solidFill>
                        </a:rPr>
                        <a:t>tests</a:t>
                      </a:r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, escalado industrial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</a:tr>
              <a:tr h="309194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Doc. generada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Plan de negocio II (PN·II)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20301"/>
                          </a:solidFill>
                        </a:rPr>
                        <a:t>Plan de negocio</a:t>
                      </a:r>
                      <a:r>
                        <a:rPr lang="es-ES" sz="1400" baseline="0" dirty="0" smtClean="0">
                          <a:solidFill>
                            <a:srgbClr val="020301"/>
                          </a:solidFill>
                        </a:rPr>
                        <a:t> III (PN·III)</a:t>
                      </a:r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rgbClr val="02030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Conector recto 38"/>
          <p:cNvCxnSpPr/>
          <p:nvPr/>
        </p:nvCxnSpPr>
        <p:spPr>
          <a:xfrm>
            <a:off x="5296829" y="6251141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o 42"/>
          <p:cNvGrpSpPr/>
          <p:nvPr/>
        </p:nvGrpSpPr>
        <p:grpSpPr>
          <a:xfrm>
            <a:off x="5203905" y="4605454"/>
            <a:ext cx="193289" cy="1657823"/>
            <a:chOff x="5203905" y="4605454"/>
            <a:chExt cx="193289" cy="1657823"/>
          </a:xfrm>
        </p:grpSpPr>
        <p:cxnSp>
          <p:nvCxnSpPr>
            <p:cNvPr id="37" name="Conector recto 36"/>
            <p:cNvCxnSpPr/>
            <p:nvPr/>
          </p:nvCxnSpPr>
          <p:spPr>
            <a:xfrm flipV="1">
              <a:off x="5296829" y="4605454"/>
              <a:ext cx="11151" cy="16456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5296829" y="4605454"/>
              <a:ext cx="1003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>
              <a:off x="5203905" y="6263277"/>
              <a:ext cx="1003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243 -0.403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ector recto 38"/>
          <p:cNvCxnSpPr/>
          <p:nvPr/>
        </p:nvCxnSpPr>
        <p:spPr>
          <a:xfrm>
            <a:off x="5296829" y="6251141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27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08874"/>
            <a:ext cx="3999030" cy="262302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178169" y="501162"/>
            <a:ext cx="6392008" cy="33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15 CuadroTexto"/>
          <p:cNvSpPr txBox="1"/>
          <p:nvPr/>
        </p:nvSpPr>
        <p:spPr>
          <a:xfrm>
            <a:off x="3019467" y="5770131"/>
            <a:ext cx="42693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020301"/>
                </a:solidFill>
                <a:latin typeface="Helvetica" pitchFamily="34" charset="0"/>
              </a:rPr>
              <a:t>Únete a nuestro grupo:  “Aspectos Financieros Horizonte 2020”</a:t>
            </a:r>
            <a:endParaRPr lang="es-ES" sz="1100" dirty="0">
              <a:solidFill>
                <a:srgbClr val="020301"/>
              </a:solidFill>
              <a:latin typeface="Helvetica" pitchFamily="34" charset="0"/>
            </a:endParaRPr>
          </a:p>
        </p:txBody>
      </p:sp>
      <p:sp>
        <p:nvSpPr>
          <p:cNvPr id="31" name="14 CuadroTexto"/>
          <p:cNvSpPr txBox="1">
            <a:spLocks noChangeArrowheads="1"/>
          </p:cNvSpPr>
          <p:nvPr/>
        </p:nvSpPr>
        <p:spPr bwMode="auto">
          <a:xfrm>
            <a:off x="4874421" y="4705672"/>
            <a:ext cx="28399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Carlos Barriocanal</a:t>
            </a:r>
          </a:p>
          <a:p>
            <a:pPr algn="ct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c.barriocanal@cetauditores.com</a:t>
            </a:r>
          </a:p>
          <a:p>
            <a:endParaRPr lang="es-ES" sz="1400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34" name="14 CuadroTexto"/>
          <p:cNvSpPr txBox="1">
            <a:spLocks noChangeArrowheads="1"/>
          </p:cNvSpPr>
          <p:nvPr/>
        </p:nvSpPr>
        <p:spPr bwMode="auto">
          <a:xfrm>
            <a:off x="1963615" y="4757690"/>
            <a:ext cx="28399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Esther </a:t>
            </a:r>
            <a:r>
              <a:rPr lang="es-ES" sz="1400" b="1" dirty="0" err="1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Peiró</a:t>
            </a:r>
            <a:endParaRPr lang="es-ES" sz="1400" b="1" dirty="0" smtClean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  <a:p>
            <a:pPr algn="ct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e.peiro@cetauditores.com</a:t>
            </a:r>
          </a:p>
          <a:p>
            <a:endParaRPr lang="es-ES" sz="1400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721045" y="6010656"/>
            <a:ext cx="5458735" cy="692045"/>
            <a:chOff x="1833024" y="6010656"/>
            <a:chExt cx="5458735" cy="69204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024" y="6010656"/>
              <a:ext cx="1104161" cy="692045"/>
            </a:xfrm>
            <a:prstGeom prst="rect">
              <a:avLst/>
            </a:prstGeom>
          </p:spPr>
        </p:pic>
        <p:sp>
          <p:nvSpPr>
            <p:cNvPr id="36" name="15 CuadroTexto"/>
            <p:cNvSpPr txBox="1"/>
            <p:nvPr/>
          </p:nvSpPr>
          <p:spPr>
            <a:xfrm>
              <a:off x="3022403" y="6212678"/>
              <a:ext cx="42693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solidFill>
                    <a:srgbClr val="020301"/>
                  </a:solidFill>
                  <a:latin typeface="Helvetica" pitchFamily="34" charset="0"/>
                </a:rPr>
                <a:t>Síguenos en @</a:t>
              </a:r>
              <a:r>
                <a:rPr lang="es-ES" sz="1100" dirty="0" err="1" smtClean="0">
                  <a:solidFill>
                    <a:srgbClr val="020301"/>
                  </a:solidFill>
                  <a:latin typeface="Helvetica" pitchFamily="34" charset="0"/>
                </a:rPr>
                <a:t>cetauditores</a:t>
              </a:r>
              <a:endParaRPr lang="es-ES" sz="1100" dirty="0">
                <a:solidFill>
                  <a:srgbClr val="020301"/>
                </a:solidFill>
                <a:latin typeface="Helvetica" pitchFamily="34" charset="0"/>
              </a:endParaRPr>
            </a:p>
          </p:txBody>
        </p:sp>
      </p:grpSp>
      <p:pic>
        <p:nvPicPr>
          <p:cNvPr id="29" name="Picture 4" descr="Ver imagen en tamaño completo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1643" y="5770131"/>
            <a:ext cx="1056750" cy="354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4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tarifas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94" y="2845834"/>
            <a:ext cx="832037" cy="1173386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5" name="Botón de acción: Hacia atrás o Anterior 4">
            <a:hlinkClick r:id="rId3" action="ppaction://hlinksldjump" highlightClick="1"/>
          </p:cNvPr>
          <p:cNvSpPr/>
          <p:nvPr/>
        </p:nvSpPr>
        <p:spPr>
          <a:xfrm>
            <a:off x="1120365" y="6410131"/>
            <a:ext cx="214604" cy="2332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1555092" y="2258008"/>
            <a:ext cx="2068292" cy="2142930"/>
            <a:chOff x="1555092" y="2258008"/>
            <a:chExt cx="2068292" cy="2142930"/>
          </a:xfrm>
        </p:grpSpPr>
        <p:sp>
          <p:nvSpPr>
            <p:cNvPr id="7" name="Rectángulo 6"/>
            <p:cNvSpPr/>
            <p:nvPr/>
          </p:nvSpPr>
          <p:spPr>
            <a:xfrm>
              <a:off x="1558212" y="2258008"/>
              <a:ext cx="2062065" cy="55050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Personal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561319" y="3035561"/>
              <a:ext cx="2062065" cy="55050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Amortización del equipo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555092" y="3850432"/>
              <a:ext cx="2062065" cy="55050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Fungible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326142" y="2267333"/>
            <a:ext cx="2074504" cy="2161593"/>
            <a:chOff x="6326142" y="2267333"/>
            <a:chExt cx="2074504" cy="2161593"/>
          </a:xfrm>
        </p:grpSpPr>
        <p:sp>
          <p:nvSpPr>
            <p:cNvPr id="10" name="Rectángulo 9"/>
            <p:cNvSpPr/>
            <p:nvPr/>
          </p:nvSpPr>
          <p:spPr>
            <a:xfrm>
              <a:off x="6326142" y="2267333"/>
              <a:ext cx="2062065" cy="55050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Piezas de recambio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338581" y="3100867"/>
              <a:ext cx="2062065" cy="55050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Mantenimiento 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332358" y="3878420"/>
              <a:ext cx="2062065" cy="55050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 smtClean="0">
                  <a:solidFill>
                    <a:srgbClr val="020301"/>
                  </a:solidFill>
                </a:rPr>
                <a:t>Desmantelamiento </a:t>
              </a:r>
              <a:endParaRPr lang="es-ES" sz="1400" dirty="0">
                <a:solidFill>
                  <a:srgbClr val="020301"/>
                </a:solidFill>
              </a:endParaRPr>
            </a:p>
          </p:txBody>
        </p:sp>
      </p:grpSp>
      <p:cxnSp>
        <p:nvCxnSpPr>
          <p:cNvPr id="16" name="Conector recto 15"/>
          <p:cNvCxnSpPr/>
          <p:nvPr/>
        </p:nvCxnSpPr>
        <p:spPr>
          <a:xfrm>
            <a:off x="3331029" y="574765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3452327" y="5476009"/>
            <a:ext cx="2553618" cy="1067"/>
          </a:xfrm>
          <a:prstGeom prst="line">
            <a:avLst/>
          </a:prstGeom>
          <a:ln>
            <a:solidFill>
              <a:srgbClr val="0203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3634676" y="5663679"/>
            <a:ext cx="2062065" cy="55050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20301"/>
                </a:solidFill>
              </a:rPr>
              <a:t>COSTE  TOTAL</a:t>
            </a:r>
            <a:r>
              <a:rPr lang="es-ES" sz="1400" dirty="0" smtClean="0">
                <a:solidFill>
                  <a:srgbClr val="020301"/>
                </a:solidFill>
              </a:rPr>
              <a:t> </a:t>
            </a:r>
            <a:endParaRPr lang="es-ES" sz="1400" dirty="0">
              <a:solidFill>
                <a:srgbClr val="020301"/>
              </a:solidFill>
            </a:endParaRPr>
          </a:p>
        </p:txBody>
      </p:sp>
      <p:cxnSp>
        <p:nvCxnSpPr>
          <p:cNvPr id="22" name="Conector recto 21"/>
          <p:cNvCxnSpPr/>
          <p:nvPr/>
        </p:nvCxnSpPr>
        <p:spPr>
          <a:xfrm flipH="1">
            <a:off x="5787736" y="5622115"/>
            <a:ext cx="193186" cy="746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6187379" y="5670605"/>
            <a:ext cx="2062065" cy="55050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20301"/>
                </a:solidFill>
              </a:rPr>
              <a:t>Horas productivas</a:t>
            </a:r>
            <a:endParaRPr lang="es-ES" sz="1400" dirty="0">
              <a:solidFill>
                <a:srgbClr val="020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2292 -0.2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0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29809 0.13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Cálculo de tarifas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5" name="Botón de acción: Hacia atrás o Anterior 4">
            <a:hlinkClick r:id="rId2" action="ppaction://hlinksldjump" highlightClick="1"/>
          </p:cNvPr>
          <p:cNvSpPr/>
          <p:nvPr/>
        </p:nvSpPr>
        <p:spPr>
          <a:xfrm>
            <a:off x="1120365" y="6410131"/>
            <a:ext cx="214604" cy="233266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/>
          <p:cNvCxnSpPr/>
          <p:nvPr/>
        </p:nvCxnSpPr>
        <p:spPr>
          <a:xfrm>
            <a:off x="3331029" y="574765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1280363" y="2576946"/>
            <a:ext cx="2553618" cy="1067"/>
          </a:xfrm>
          <a:prstGeom prst="line">
            <a:avLst/>
          </a:prstGeom>
          <a:ln>
            <a:solidFill>
              <a:srgbClr val="0203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514422" y="1893544"/>
            <a:ext cx="2062065" cy="55050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20301"/>
                </a:solidFill>
              </a:rPr>
              <a:t>COSTE  TOTAL</a:t>
            </a:r>
            <a:r>
              <a:rPr lang="es-ES" sz="1400" dirty="0" smtClean="0">
                <a:solidFill>
                  <a:srgbClr val="020301"/>
                </a:solidFill>
              </a:rPr>
              <a:t> </a:t>
            </a:r>
            <a:endParaRPr lang="es-ES" sz="1400" dirty="0">
              <a:solidFill>
                <a:srgbClr val="02030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514421" y="2712477"/>
            <a:ext cx="2062065" cy="550506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rgbClr val="020301"/>
                </a:solidFill>
              </a:rPr>
              <a:t>Horas productivas</a:t>
            </a:r>
            <a:endParaRPr lang="es-ES" sz="1400" dirty="0">
              <a:solidFill>
                <a:srgbClr val="02030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457700" y="2444050"/>
            <a:ext cx="4488873" cy="263710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rgbClr val="020301"/>
                </a:solidFill>
              </a:rPr>
              <a:t>Las horas productivas serán las que pueda trabajar un equipo y se podrán eliminar las horas dedicadas a:</a:t>
            </a:r>
          </a:p>
          <a:p>
            <a:pPr algn="ctr"/>
            <a:endParaRPr lang="es-ES" sz="1400" dirty="0" smtClean="0">
              <a:solidFill>
                <a:srgbClr val="020301"/>
              </a:solidFill>
            </a:endParaRPr>
          </a:p>
          <a:p>
            <a:pPr marL="1257300" indent="-363538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20301"/>
                </a:solidFill>
              </a:rPr>
              <a:t>M</a:t>
            </a:r>
            <a:r>
              <a:rPr lang="es-ES" sz="1400" dirty="0" smtClean="0">
                <a:solidFill>
                  <a:srgbClr val="020301"/>
                </a:solidFill>
              </a:rPr>
              <a:t>antenimiento;</a:t>
            </a:r>
          </a:p>
          <a:p>
            <a:pPr marL="1257300" indent="-363538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20301"/>
                </a:solidFill>
              </a:rPr>
              <a:t>Calibración;</a:t>
            </a:r>
          </a:p>
          <a:p>
            <a:pPr marL="1257300" indent="-363538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rgbClr val="020301"/>
                </a:solidFill>
              </a:rPr>
              <a:t>Resolución de averías</a:t>
            </a:r>
          </a:p>
          <a:p>
            <a:pPr marL="1257300" indent="-363538">
              <a:buFont typeface="Arial" panose="020B0604020202020204" pitchFamily="34" charset="0"/>
              <a:buChar char="•"/>
            </a:pPr>
            <a:r>
              <a:rPr lang="es-ES" sz="1400" dirty="0" err="1" smtClean="0">
                <a:solidFill>
                  <a:srgbClr val="020301"/>
                </a:solidFill>
              </a:rPr>
              <a:t>Etc</a:t>
            </a:r>
            <a:endParaRPr lang="es-ES" sz="1400" dirty="0" smtClean="0">
              <a:solidFill>
                <a:srgbClr val="020301"/>
              </a:solidFill>
            </a:endParaRPr>
          </a:p>
          <a:p>
            <a:pPr marL="893762"/>
            <a:endParaRPr lang="es-ES" sz="1400" dirty="0">
              <a:solidFill>
                <a:srgbClr val="020301"/>
              </a:solidFill>
            </a:endParaRPr>
          </a:p>
          <a:p>
            <a:pPr marL="176213" defTabSz="269875"/>
            <a:r>
              <a:rPr lang="es-ES" sz="1400" dirty="0" smtClean="0">
                <a:solidFill>
                  <a:srgbClr val="020301"/>
                </a:solidFill>
              </a:rPr>
              <a:t>Siempre que puedan ser estimadas de forma objetiva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S" dirty="0">
              <a:solidFill>
                <a:srgbClr val="020301"/>
              </a:solidFill>
            </a:endParaRPr>
          </a:p>
        </p:txBody>
      </p:sp>
      <p:cxnSp>
        <p:nvCxnSpPr>
          <p:cNvPr id="17" name="Conector recto 16"/>
          <p:cNvCxnSpPr>
            <a:stCxn id="23" idx="3"/>
          </p:cNvCxnSpPr>
          <p:nvPr/>
        </p:nvCxnSpPr>
        <p:spPr>
          <a:xfrm>
            <a:off x="3576486" y="2987730"/>
            <a:ext cx="881214" cy="0"/>
          </a:xfrm>
          <a:prstGeom prst="line">
            <a:avLst/>
          </a:prstGeom>
          <a:ln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cbarriocanal\Desktop\plantilla-c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6538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2600" b="1" dirty="0" smtClean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Arial" charset="0"/>
              </a:rPr>
              <a:t>Personal</a:t>
            </a: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65888"/>
            <a:ext cx="2133600" cy="365125"/>
          </a:xfrm>
        </p:spPr>
        <p:txBody>
          <a:bodyPr/>
          <a:lstStyle/>
          <a:p>
            <a:pPr>
              <a:defRPr/>
            </a:pPr>
            <a:fld id="{3B249071-9F47-4B72-AD93-6348E466198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Helvetica" panose="020B0604020202020204" pitchFamily="34" charset="0"/>
              </a:rPr>
              <a:pPr>
                <a:defRPr/>
              </a:pPr>
              <a:t>24</a:t>
            </a:fld>
            <a:endParaRPr lang="es-ES" dirty="0">
              <a:solidFill>
                <a:prstClr val="black">
                  <a:tint val="75000"/>
                </a:prstClr>
              </a:solidFill>
              <a:latin typeface="Helvetica" panose="020B0604020202020204" pitchFamily="34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770243" y="924162"/>
            <a:ext cx="674652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solidFill>
                <a:srgbClr val="1F497D"/>
              </a:solidFill>
              <a:latin typeface="Helvetica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prstClr val="white"/>
                </a:solidFill>
                <a:latin typeface="Helvetica" panose="020B0604020202020204" pitchFamily="34" charset="0"/>
              </a:rPr>
              <a:t>Retribuciones variables en el 7º PM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sz="2000" dirty="0">
              <a:solidFill>
                <a:prstClr val="white"/>
              </a:solidFill>
              <a:latin typeface="Helvetica" panose="020B0604020202020204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1785918" y="1601201"/>
            <a:ext cx="2066002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black"/>
                </a:solidFill>
                <a:latin typeface="Helvetica" panose="020B0604020202020204" pitchFamily="34" charset="0"/>
              </a:rPr>
              <a:t>Norma General: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1790823" y="2653510"/>
            <a:ext cx="1489938" cy="28575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black"/>
                </a:solidFill>
                <a:latin typeface="Helvetica" panose="020B0604020202020204" pitchFamily="34" charset="0"/>
              </a:rPr>
              <a:t>Excepción: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es-ES" dirty="0" smtClean="0">
              <a:solidFill>
                <a:prstClr val="white"/>
              </a:solidFill>
              <a:latin typeface="Helvetica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14480" y="2031451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600" u="sng" dirty="0" smtClean="0">
                <a:solidFill>
                  <a:srgbClr val="FF0000"/>
                </a:solidFill>
                <a:latin typeface="Helvetica" panose="020B0604020202020204" pitchFamily="34" charset="0"/>
                <a:sym typeface="Wingdings" pitchFamily="2" charset="2"/>
              </a:rPr>
              <a:t>No</a:t>
            </a:r>
            <a:r>
              <a:rPr lang="es-ES" sz="1600" dirty="0" smtClean="0">
                <a:solidFill>
                  <a:srgbClr val="FF0000"/>
                </a:solidFill>
                <a:latin typeface="Helvetica" panose="020B0604020202020204" pitchFamily="34" charset="0"/>
                <a:sym typeface="Wingdings" pitchFamily="2" charset="2"/>
              </a:rPr>
              <a:t> </a:t>
            </a:r>
            <a:r>
              <a:rPr lang="es-ES" sz="1600" dirty="0" smtClean="0">
                <a:solidFill>
                  <a:srgbClr val="002060"/>
                </a:solidFill>
                <a:latin typeface="Helvetica" panose="020B0604020202020204" pitchFamily="34" charset="0"/>
                <a:sym typeface="Wingdings" pitchFamily="2" charset="2"/>
              </a:rPr>
              <a:t>serán aceptables salvo que la obligación por parte del empresario provenga del contrato laboral del trabajador o de la normativa nacional.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98603" y="3024433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solidFill>
                  <a:srgbClr val="002060"/>
                </a:solidFill>
                <a:latin typeface="Helvetica" panose="020B0604020202020204" pitchFamily="34" charset="0"/>
                <a:sym typeface="Wingdings" pitchFamily="2" charset="2"/>
              </a:rPr>
              <a:t>Se podrán considerar siempre que se cumplan, de manera acumulativa, las siguientes condiciones: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714480" y="3573016"/>
            <a:ext cx="7178000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Debe existir una </a:t>
            </a:r>
            <a:r>
              <a:rPr lang="es-ES" sz="1400" u="sng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normativa interna 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en la organización que lo regule;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714480" y="4009054"/>
            <a:ext cx="7178000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El esquema de </a:t>
            </a:r>
            <a:r>
              <a:rPr lang="es-ES" sz="1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bonus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es de aplicación tanto a los </a:t>
            </a:r>
            <a:r>
              <a:rPr lang="es-ES" sz="1400" u="sng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proyectos europeos como a los no europeos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14480" y="4946298"/>
            <a:ext cx="7178000" cy="64294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El </a:t>
            </a:r>
            <a:r>
              <a:rPr lang="es-ES" sz="1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bonus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debe estar registrado en la </a:t>
            </a:r>
            <a:r>
              <a:rPr lang="es-ES" sz="1400" u="sng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contabilidad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del beneficiario como gasto de personal y estar sujeto a los impuestos y a la seguridad social que le corresponda;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714480" y="5512102"/>
            <a:ext cx="717800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El </a:t>
            </a:r>
            <a:r>
              <a:rPr lang="es-ES" sz="1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bonus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únicamente debe ser pagado como parte de la </a:t>
            </a:r>
            <a:r>
              <a:rPr lang="es-ES" sz="1400" u="sng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remuneración bruta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del investigador.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14480" y="6065880"/>
            <a:ext cx="7178000" cy="7143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El </a:t>
            </a:r>
            <a:r>
              <a:rPr lang="es-ES" sz="1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bonus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cumple la totalidad de </a:t>
            </a:r>
            <a:r>
              <a:rPr lang="es-ES" sz="1400" u="sng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criterios de elegibilidad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 (Art. II.14 del AS). En especial en lo referente al criterio de economía y de coherencia con las “prácticas habituales del beneficiario”.</a:t>
            </a:r>
            <a:endParaRPr lang="es-ES" sz="1400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714480" y="4509120"/>
            <a:ext cx="7178000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La remuneración, una vez incluido el </a:t>
            </a:r>
            <a:r>
              <a:rPr lang="es-ES" sz="1400" dirty="0" err="1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bonus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, deberá ser razonable con las </a:t>
            </a:r>
            <a:r>
              <a:rPr lang="es-ES" sz="1400" u="sng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condiciones de mercado</a:t>
            </a:r>
            <a:r>
              <a:rPr lang="es-ES" sz="1400" dirty="0" smtClean="0">
                <a:solidFill>
                  <a:prstClr val="black"/>
                </a:solidFill>
                <a:latin typeface="Helvetica" panose="020B0604020202020204" pitchFamily="34" charset="0"/>
                <a:cs typeface="Arial" charset="0"/>
              </a:rPr>
              <a:t>;</a:t>
            </a:r>
            <a:endParaRPr lang="es-ES" sz="1400" dirty="0">
              <a:solidFill>
                <a:prstClr val="black"/>
              </a:solidFill>
              <a:latin typeface="Helvetica" panose="020B0604020202020204" pitchFamily="34" charset="0"/>
              <a:cs typeface="Arial" charset="0"/>
            </a:endParaRPr>
          </a:p>
        </p:txBody>
      </p:sp>
      <p:cxnSp>
        <p:nvCxnSpPr>
          <p:cNvPr id="23" name="30 Conector recto"/>
          <p:cNvCxnSpPr/>
          <p:nvPr/>
        </p:nvCxnSpPr>
        <p:spPr>
          <a:xfrm>
            <a:off x="1643063" y="835124"/>
            <a:ext cx="7143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otón de acción: Hacia atrás o Anterior 1">
            <a:hlinkClick r:id="rId4" action="ppaction://hlinksldjump" highlightClick="1"/>
          </p:cNvPr>
          <p:cNvSpPr/>
          <p:nvPr/>
        </p:nvSpPr>
        <p:spPr>
          <a:xfrm>
            <a:off x="7875270" y="1601201"/>
            <a:ext cx="274320" cy="193309"/>
          </a:xfrm>
          <a:prstGeom prst="actionButtonBackPrevio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20" grpId="0" build="allAtOnce" animBg="1"/>
      <p:bldP spid="16" grpId="0" build="allAtOnce" animBg="1"/>
      <p:bldP spid="19" grpId="0" build="allAtOnce" animBg="1"/>
      <p:bldP spid="21" grpId="0" build="allAtOnce" animBg="1"/>
      <p:bldP spid="2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Justificación del gasto de personal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(1/5)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3331" y="704592"/>
            <a:ext cx="7641166" cy="5079512"/>
          </a:xfrm>
        </p:spPr>
        <p:txBody>
          <a:bodyPr/>
          <a:lstStyle/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  <a:p>
            <a:endParaRPr lang="es-ES" sz="1400" dirty="0" smtClean="0">
              <a:latin typeface="Helvetica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77142" y="3393127"/>
            <a:ext cx="39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x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2631156" y="3587266"/>
            <a:ext cx="192273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633854" y="3598995"/>
            <a:ext cx="192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Horas productivas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540416" y="3405556"/>
            <a:ext cx="192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Horas dedicadas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260480" y="3244348"/>
            <a:ext cx="2092569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Grupo 32"/>
          <p:cNvGrpSpPr/>
          <p:nvPr/>
        </p:nvGrpSpPr>
        <p:grpSpPr>
          <a:xfrm>
            <a:off x="1293331" y="5004960"/>
            <a:ext cx="3357384" cy="1698894"/>
            <a:chOff x="1438805" y="4246418"/>
            <a:chExt cx="4272729" cy="1392382"/>
          </a:xfrm>
        </p:grpSpPr>
        <p:sp>
          <p:nvSpPr>
            <p:cNvPr id="25" name="CuadroTexto 24"/>
            <p:cNvSpPr txBox="1"/>
            <p:nvPr/>
          </p:nvSpPr>
          <p:spPr>
            <a:xfrm>
              <a:off x="1507546" y="4357100"/>
              <a:ext cx="4097574" cy="1185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Existen dos opciones:</a:t>
              </a:r>
            </a:p>
            <a:p>
              <a:endParaRPr lang="es-ES" sz="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Considerar 1.720 horas;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La mayor de las siguientes cantidades:</a:t>
              </a:r>
            </a:p>
            <a:p>
              <a:pPr marL="441325" lvl="1" indent="-171450"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El número de horas estándar empleadas por el beneficiario;</a:t>
              </a:r>
            </a:p>
            <a:p>
              <a:pPr marL="441325" lvl="1" indent="-171450">
                <a:buFont typeface="Wingdings" panose="05000000000000000000" pitchFamily="2" charset="2"/>
                <a:buChar char="§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El 90% de las horas laborables (calendario laboral, convenio colectivo, etc.).</a:t>
              </a:r>
            </a:p>
          </p:txBody>
        </p:sp>
        <p:sp>
          <p:nvSpPr>
            <p:cNvPr id="31" name="Rectángulo redondeado 30"/>
            <p:cNvSpPr/>
            <p:nvPr/>
          </p:nvSpPr>
          <p:spPr>
            <a:xfrm>
              <a:off x="1438805" y="4246418"/>
              <a:ext cx="4272729" cy="1392382"/>
            </a:xfrm>
            <a:prstGeom prst="roundRect">
              <a:avLst/>
            </a:prstGeom>
            <a:noFill/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3" name="Rectángulo 42"/>
          <p:cNvSpPr/>
          <p:nvPr/>
        </p:nvSpPr>
        <p:spPr>
          <a:xfrm>
            <a:off x="2556164" y="3522171"/>
            <a:ext cx="2171700" cy="1575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46"/>
          <p:cNvSpPr/>
          <p:nvPr/>
        </p:nvSpPr>
        <p:spPr>
          <a:xfrm>
            <a:off x="5543883" y="2821429"/>
            <a:ext cx="3390613" cy="156003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5566921" y="2953288"/>
            <a:ext cx="3334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El beneficiario debe proporcionar evidencia de la horas dedicadas al 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proyecto.</a:t>
            </a:r>
          </a:p>
          <a:p>
            <a:endParaRPr lang="es-ES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Uso de: Time-</a:t>
            </a:r>
            <a:r>
              <a:rPr lang="es-ES" sz="1200" dirty="0" err="1" smtClean="0">
                <a:solidFill>
                  <a:schemeClr val="accent1">
                    <a:lumMod val="75000"/>
                  </a:schemeClr>
                </a:solidFill>
              </a:rPr>
              <a:t>sheets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 (Partes horarios)</a:t>
            </a:r>
          </a:p>
          <a:p>
            <a:pPr algn="ctr"/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Los requisitos mínimos del sistema de time-</a:t>
            </a:r>
            <a:r>
              <a:rPr lang="es-ES" sz="1200" dirty="0" err="1" smtClean="0">
                <a:solidFill>
                  <a:schemeClr val="accent1">
                    <a:lumMod val="75000"/>
                  </a:schemeClr>
                </a:solidFill>
              </a:rPr>
              <a:t>sheets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 se incluirán en el  Acuerdo de Subvención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347347" y="2960486"/>
            <a:ext cx="3520264" cy="1394375"/>
            <a:chOff x="1347347" y="2960486"/>
            <a:chExt cx="3520264" cy="1394375"/>
          </a:xfrm>
        </p:grpSpPr>
        <p:cxnSp>
          <p:nvCxnSpPr>
            <p:cNvPr id="5" name="Conector recto 4"/>
            <p:cNvCxnSpPr/>
            <p:nvPr/>
          </p:nvCxnSpPr>
          <p:spPr>
            <a:xfrm>
              <a:off x="3064521" y="2960486"/>
              <a:ext cx="0" cy="254304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1347347" y="3185310"/>
              <a:ext cx="3520264" cy="1169551"/>
              <a:chOff x="1347346" y="3185309"/>
              <a:chExt cx="3520264" cy="1169551"/>
            </a:xfrm>
          </p:grpSpPr>
          <p:sp>
            <p:nvSpPr>
              <p:cNvPr id="7" name="Rectángulo redondeado 6"/>
              <p:cNvSpPr/>
              <p:nvPr/>
            </p:nvSpPr>
            <p:spPr>
              <a:xfrm>
                <a:off x="1347346" y="3212258"/>
                <a:ext cx="3520264" cy="1125295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1438803" y="3185309"/>
                <a:ext cx="33514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Sólo entidades sin ánimo de lucro y con el límite de 8.000 € al año siempre que: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Forme parte de la política habitual del beneficiario y se pague de manera consistente al realizar determinado trabajo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Los criterios sean objetivos y aplicados con independencia de la fuente de financiación</a:t>
                </a:r>
                <a:endParaRPr lang="es-ES" sz="1000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4" name="CuadroTexto 3"/>
          <p:cNvSpPr txBox="1"/>
          <p:nvPr/>
        </p:nvSpPr>
        <p:spPr>
          <a:xfrm>
            <a:off x="1184564" y="2628900"/>
            <a:ext cx="442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Cálculo del gasto de personal en H2020:</a:t>
            </a:r>
            <a:endParaRPr lang="es-ES" sz="1600" dirty="0">
              <a:solidFill>
                <a:schemeClr val="accent2">
                  <a:lumMod val="60000"/>
                  <a:lumOff val="40000"/>
                </a:schemeClr>
              </a:solidFill>
              <a:latin typeface="Helvetica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27667" y="2628900"/>
            <a:ext cx="3810325" cy="324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Grupo 31"/>
          <p:cNvGrpSpPr/>
          <p:nvPr/>
        </p:nvGrpSpPr>
        <p:grpSpPr>
          <a:xfrm>
            <a:off x="1317579" y="1475509"/>
            <a:ext cx="3550032" cy="1620060"/>
            <a:chOff x="1421488" y="1475509"/>
            <a:chExt cx="4272729" cy="1392382"/>
          </a:xfrm>
        </p:grpSpPr>
        <p:sp>
          <p:nvSpPr>
            <p:cNvPr id="23" name="CuadroTexto 22"/>
            <p:cNvSpPr txBox="1"/>
            <p:nvPr/>
          </p:nvSpPr>
          <p:spPr>
            <a:xfrm>
              <a:off x="1504616" y="1575800"/>
              <a:ext cx="382790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Se puede incluir:</a:t>
              </a:r>
            </a:p>
            <a:p>
              <a:endParaRPr lang="es-ES" sz="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El sueldo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La cuota patronal de la Seguridad Social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200" dirty="0" smtClean="0">
                  <a:solidFill>
                    <a:schemeClr val="accent1">
                      <a:lumMod val="75000"/>
                    </a:schemeClr>
                  </a:solidFill>
                </a:rPr>
                <a:t>Cualquier otra retribución establecida en su contrato laboral o que provenga de una disposición legal.      </a:t>
              </a:r>
            </a:p>
            <a:p>
              <a:r>
                <a:rPr lang="es-ES" sz="120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s-ES" sz="1200" smtClean="0">
                  <a:solidFill>
                    <a:schemeClr val="accent1">
                      <a:lumMod val="75000"/>
                    </a:schemeClr>
                  </a:solidFill>
                </a:rPr>
                <a:t>      </a:t>
              </a:r>
              <a:r>
                <a:rPr lang="es-ES" sz="120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Limitación </a:t>
              </a:r>
              <a:r>
                <a:rPr lang="es-E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para declarar </a:t>
              </a:r>
              <a:r>
                <a:rPr lang="es-ES" sz="1200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bonus</a:t>
              </a:r>
              <a:endParaRPr lang="es-E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1421488" y="1475509"/>
              <a:ext cx="4272729" cy="1392382"/>
            </a:xfrm>
            <a:prstGeom prst="roundRect">
              <a:avLst/>
            </a:prstGeom>
            <a:noFill/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2631156" y="3235572"/>
            <a:ext cx="1922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Gasto de personal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4" name="Botón de acción: Hacia delante o Siguiente 13">
            <a:hlinkClick r:id="rId2" action="ppaction://hlinksldjump" highlightClick="1"/>
          </p:cNvPr>
          <p:cNvSpPr/>
          <p:nvPr/>
        </p:nvSpPr>
        <p:spPr>
          <a:xfrm>
            <a:off x="4057650" y="2821429"/>
            <a:ext cx="160020" cy="131859"/>
          </a:xfrm>
          <a:prstGeom prst="actionButtonForwardNex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3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5208 -0.3069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153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13959 0.149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74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4.81481E-6 L 0.09948 -0.145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72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43" grpId="0" animBg="1"/>
      <p:bldP spid="47" grpId="0" animBg="1"/>
      <p:bldP spid="48" grpId="0"/>
      <p:bldP spid="6" grpId="0" animBg="1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Justificación del gasto de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2/5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667" y="1134533"/>
            <a:ext cx="3302769" cy="5225417"/>
          </a:xfrm>
        </p:spPr>
        <p:txBody>
          <a:bodyPr/>
          <a:lstStyle/>
          <a:p>
            <a:r>
              <a:rPr lang="es-ES" b="1" dirty="0" smtClean="0"/>
              <a:t>Casos especiales: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7667" y="1558636"/>
            <a:ext cx="33027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Helvetica" panose="020B0604020202020204" pitchFamily="34" charset="0"/>
            </a:endParaRPr>
          </a:p>
          <a:p>
            <a:endParaRPr lang="es-ES" dirty="0" smtClean="0"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Uso de tarifas medias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Propietarios que no perciben salario o beneficiarios que son personas naturales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Subcontratación in-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house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aportado por terceros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6300" y="1267691"/>
            <a:ext cx="4052455" cy="50818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455377" y="2286001"/>
            <a:ext cx="1230923" cy="1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765431" y="1558636"/>
            <a:ext cx="389499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Aceptado por la CE  (costes unitarios)</a:t>
            </a: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Los beneficiarios podrán elegir entre:</a:t>
            </a: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Tarifa establecida en el Anexo II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La tarifa calculada de acuerdo con su política habitual siempre que:</a:t>
            </a:r>
          </a:p>
          <a:p>
            <a:endParaRPr lang="es-ES" sz="7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360363" lvl="1" indent="-87313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El método de cálculo se aplique de manera consistente, se base en criterios objetivos y con independencia de la fuente de financiación;</a:t>
            </a:r>
          </a:p>
          <a:p>
            <a:pPr marL="360363" lvl="1" indent="-87313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El cálculo de la tarifa horaria se haya realizado partiendo de los importes registrados en la contabilidad del beneficiario;</a:t>
            </a:r>
          </a:p>
          <a:p>
            <a:pPr marL="360363" lvl="1" indent="-87313"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Las horas productivas empleadas siguen alguno de los métodos aceptados.</a:t>
            </a:r>
            <a:endParaRPr lang="es-ES" sz="1400" dirty="0" smtClean="0">
              <a:latin typeface="+mj-lt"/>
            </a:endParaRPr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5134708" y="4740184"/>
            <a:ext cx="3253154" cy="1317713"/>
            <a:chOff x="1438805" y="4246418"/>
            <a:chExt cx="4272729" cy="1392382"/>
          </a:xfrm>
        </p:grpSpPr>
        <p:sp>
          <p:nvSpPr>
            <p:cNvPr id="10" name="CuadroTexto 9"/>
            <p:cNvSpPr txBox="1"/>
            <p:nvPr/>
          </p:nvSpPr>
          <p:spPr>
            <a:xfrm>
              <a:off x="1507546" y="4357100"/>
              <a:ext cx="4097575" cy="1138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 dirty="0" smtClean="0">
                  <a:solidFill>
                    <a:schemeClr val="accent1">
                      <a:lumMod val="75000"/>
                    </a:schemeClr>
                  </a:solidFill>
                </a:rPr>
                <a:t>Considerar 1.720 horas;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00" dirty="0" smtClean="0">
                  <a:solidFill>
                    <a:schemeClr val="accent1">
                      <a:lumMod val="75000"/>
                    </a:schemeClr>
                  </a:solidFill>
                </a:rPr>
                <a:t>La mayor de las siguientes cantidades:</a:t>
              </a:r>
            </a:p>
            <a:p>
              <a:pPr marL="441325" lvl="1" indent="-171450">
                <a:buFont typeface="Wingdings" panose="05000000000000000000" pitchFamily="2" charset="2"/>
                <a:buChar char="§"/>
              </a:pPr>
              <a:r>
                <a:rPr lang="es-ES" sz="1000" dirty="0" smtClean="0">
                  <a:solidFill>
                    <a:schemeClr val="accent1">
                      <a:lumMod val="75000"/>
                    </a:schemeClr>
                  </a:solidFill>
                </a:rPr>
                <a:t>El número de horas estándar empleadas por el beneficiario;</a:t>
              </a:r>
            </a:p>
            <a:p>
              <a:pPr marL="441325" lvl="1" indent="-171450">
                <a:buFont typeface="Wingdings" panose="05000000000000000000" pitchFamily="2" charset="2"/>
                <a:buChar char="§"/>
              </a:pPr>
              <a:r>
                <a:rPr lang="es-ES" sz="1000" dirty="0" smtClean="0">
                  <a:solidFill>
                    <a:schemeClr val="accent1">
                      <a:lumMod val="75000"/>
                    </a:schemeClr>
                  </a:solidFill>
                </a:rPr>
                <a:t>El 90% de las horas laborables (calendario laboral, convenio colectivo, etc.).</a:t>
              </a: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1438805" y="4246418"/>
              <a:ext cx="4272729" cy="1392382"/>
            </a:xfrm>
            <a:prstGeom prst="roundRect">
              <a:avLst/>
            </a:prstGeom>
            <a:noFill/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2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Justificación del gasto de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/5)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667" y="1134533"/>
            <a:ext cx="3302769" cy="5225417"/>
          </a:xfrm>
        </p:spPr>
        <p:txBody>
          <a:bodyPr/>
          <a:lstStyle/>
          <a:p>
            <a:r>
              <a:rPr lang="es-ES" b="1" dirty="0" smtClean="0"/>
              <a:t>Casos especiales: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7667" y="1558636"/>
            <a:ext cx="33027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Helvetica" panose="020B0604020202020204" pitchFamily="34" charset="0"/>
            </a:endParaRPr>
          </a:p>
          <a:p>
            <a:endParaRPr lang="es-ES" dirty="0" smtClean="0"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Uso de tarifas medias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Propietarios que no perciben salario o beneficiarios que son personas naturales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Subcontratación in-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house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aportado por terceros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6300" y="1267691"/>
            <a:ext cx="4052455" cy="50818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4530436" y="3428994"/>
            <a:ext cx="155864" cy="1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765031" y="2437867"/>
            <a:ext cx="3894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Los propietarios de empresas o beneficiarios individuales podrán cargar las horas dedicadas al proyecto de acuerdo con:  </a:t>
            </a: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Las tarifas fijas que se hayan establecido en el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Anexo II</a:t>
            </a: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44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Justificación del gasto de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personal (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/5)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667" y="1134533"/>
            <a:ext cx="3302769" cy="5225417"/>
          </a:xfrm>
        </p:spPr>
        <p:txBody>
          <a:bodyPr/>
          <a:lstStyle/>
          <a:p>
            <a:r>
              <a:rPr lang="es-ES" b="1" dirty="0" smtClean="0"/>
              <a:t>Casos especiales: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7667" y="1558636"/>
            <a:ext cx="33027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Helvetica" panose="020B0604020202020204" pitchFamily="34" charset="0"/>
            </a:endParaRPr>
          </a:p>
          <a:p>
            <a:endParaRPr lang="es-ES" dirty="0" smtClean="0"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Uso de tarifas medias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Propietarios que no perciben salario o beneficiarios que son personas naturales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Subcontratación in-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house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aportado por terceros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6300" y="1267691"/>
            <a:ext cx="4052455" cy="50818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3824654" y="4746190"/>
            <a:ext cx="860846" cy="1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765031" y="1866362"/>
            <a:ext cx="3894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Posibilidad de justificar, bajo el epígrafe de personal, el coste de personas físicas trabajando para el beneficiario con un vínculo contractual distinto al laboral</a:t>
            </a:r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s-ES" sz="14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Se deberán cumplir las siguientes condiciones: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</a:t>
            </a: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rabaja bajo las instrucciones del beneficiario;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En </a:t>
            </a:r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las instalaciones del </a:t>
            </a: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beneficiario, salvo que se pacte otra cosa;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El resultado del trabajo pertenece al beneficiario;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Su coste no difiere de manera significativa del personal contratado por el beneficiario, bajo </a:t>
            </a:r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contrato </a:t>
            </a: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laboral, realizando tareas similares.</a:t>
            </a:r>
          </a:p>
          <a:p>
            <a:pPr algn="ctr"/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69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Justificación del gasto de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(5/5)</a:t>
            </a:r>
            <a:endParaRPr lang="es-E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667" y="1134533"/>
            <a:ext cx="3302769" cy="5225417"/>
          </a:xfrm>
        </p:spPr>
        <p:txBody>
          <a:bodyPr/>
          <a:lstStyle/>
          <a:p>
            <a:r>
              <a:rPr lang="es-ES" b="1" dirty="0" smtClean="0"/>
              <a:t>Casos especiales: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7667" y="1558636"/>
            <a:ext cx="330276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Helvetica" panose="020B0604020202020204" pitchFamily="34" charset="0"/>
            </a:endParaRPr>
          </a:p>
          <a:p>
            <a:endParaRPr lang="es-ES" dirty="0" smtClean="0">
              <a:latin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Uso de tarifas medias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Propietarios que no perciben salario o beneficiarios que son personas naturales</a:t>
            </a: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Subcontratación in-</a:t>
            </a:r>
            <a:r>
              <a:rPr lang="es-ES" sz="16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house</a:t>
            </a:r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s-ES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Personal aportado por terceros</a:t>
            </a:r>
            <a:endParaRPr lang="es-ES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6300" y="1267691"/>
            <a:ext cx="4052455" cy="50818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/>
          <p:cNvCxnSpPr/>
          <p:nvPr/>
        </p:nvCxnSpPr>
        <p:spPr>
          <a:xfrm>
            <a:off x="4295243" y="5704553"/>
            <a:ext cx="390257" cy="0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765031" y="1303651"/>
            <a:ext cx="386022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Cuando un tercero aporte al beneficiario personal para que trabaje bajo sus instrucciones</a:t>
            </a:r>
          </a:p>
          <a:p>
            <a:endParaRPr lang="es-ES" sz="14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Podrá ser cargado en la categoría de personal </a:t>
            </a:r>
          </a:p>
          <a:p>
            <a:endParaRPr lang="es-ES" dirty="0"/>
          </a:p>
          <a:p>
            <a:r>
              <a:rPr lang="es-ES" sz="1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El importe cargado </a:t>
            </a:r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en el Estado Financiero dependerá de si la cesión es:</a:t>
            </a: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a.) Sin contraprestación:</a:t>
            </a:r>
          </a:p>
          <a:p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 podrá cargar el coste para el tercero</a:t>
            </a:r>
          </a:p>
          <a:p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El coste tiene que estar contabilizado por el tercero</a:t>
            </a: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s-ES" sz="1400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r>
              <a:rPr lang="es-ES" sz="14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b.) Con contraprestación:</a:t>
            </a:r>
          </a:p>
          <a:p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Se podrá cargar el coste 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pagado por el beneficiario</a:t>
            </a:r>
          </a:p>
          <a:p>
            <a:endParaRPr lang="es-E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s-E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ES" sz="140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s-ES" sz="1400" dirty="0">
                <a:solidFill>
                  <a:schemeClr val="accent3">
                    <a:lumMod val="50000"/>
                  </a:schemeClr>
                </a:solidFill>
              </a:rPr>
              <a:t>cualquiera de los dos casos habrá que revisar  si representa un </a:t>
            </a:r>
            <a:r>
              <a:rPr lang="es-ES" sz="1400" u="sng" dirty="0">
                <a:solidFill>
                  <a:schemeClr val="accent3">
                    <a:lumMod val="50000"/>
                  </a:schemeClr>
                </a:solidFill>
              </a:rPr>
              <a:t>ingreso del proyecto</a:t>
            </a:r>
          </a:p>
          <a:p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24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Los ingresos en Horizonte 2020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8853" y="1134533"/>
            <a:ext cx="7641166" cy="4929717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</a:rPr>
              <a:t>Principio de no beneficio:</a:t>
            </a:r>
          </a:p>
          <a:p>
            <a:endParaRPr lang="es-ES" dirty="0"/>
          </a:p>
          <a:p>
            <a:endParaRPr lang="es-ES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1169988"/>
            <a:endParaRPr lang="es-ES" dirty="0">
              <a:solidFill>
                <a:srgbClr val="020301"/>
              </a:solidFill>
              <a:latin typeface="+mj-lt"/>
            </a:endParaRPr>
          </a:p>
          <a:p>
            <a:pPr marL="1169988"/>
            <a:endParaRPr lang="es-ES" dirty="0" smtClean="0">
              <a:solidFill>
                <a:srgbClr val="020301"/>
              </a:solidFill>
              <a:latin typeface="+mj-lt"/>
            </a:endParaRPr>
          </a:p>
          <a:p>
            <a:pPr marL="1169988"/>
            <a:r>
              <a:rPr lang="es-ES" dirty="0" smtClean="0">
                <a:solidFill>
                  <a:srgbClr val="020301"/>
                </a:solidFill>
                <a:latin typeface="+mj-lt"/>
              </a:rPr>
              <a:t>  </a:t>
            </a:r>
            <a:endParaRPr lang="es-ES" dirty="0">
              <a:solidFill>
                <a:srgbClr val="020301"/>
              </a:solidFill>
              <a:latin typeface="+mj-lt"/>
            </a:endParaRPr>
          </a:p>
          <a:p>
            <a:pPr marL="1169988"/>
            <a:r>
              <a:rPr lang="es-ES" dirty="0" smtClean="0">
                <a:solidFill>
                  <a:srgbClr val="020301"/>
                </a:solidFill>
                <a:latin typeface="+mj-lt"/>
              </a:rPr>
              <a:t>   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chemeClr val="accent1"/>
                </a:solidFill>
              </a:rPr>
              <a:t>Tipos de ingresos del proyecto:</a:t>
            </a:r>
          </a:p>
          <a:p>
            <a:endParaRPr lang="es-ES" dirty="0"/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  <a:latin typeface="+mj-lt"/>
              </a:rPr>
              <a:t> Recursos </a:t>
            </a:r>
            <a:r>
              <a:rPr lang="es-ES" dirty="0">
                <a:solidFill>
                  <a:srgbClr val="020301"/>
                </a:solidFill>
                <a:latin typeface="+mj-lt"/>
              </a:rPr>
              <a:t>puestos a disposición del </a:t>
            </a:r>
            <a:r>
              <a:rPr lang="es-ES" dirty="0" smtClean="0">
                <a:solidFill>
                  <a:srgbClr val="020301"/>
                </a:solidFill>
                <a:latin typeface="+mj-lt"/>
              </a:rPr>
              <a:t>beneficiario concedidos específicamente para ser 	empleados en el proyecto(contribuciones financieras o en especie);</a:t>
            </a:r>
            <a:endParaRPr lang="es-ES" dirty="0">
              <a:solidFill>
                <a:srgbClr val="020301"/>
              </a:solidFill>
              <a:latin typeface="+mj-lt"/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  <a:latin typeface="+mj-lt"/>
              </a:rPr>
              <a:t> Ingresos </a:t>
            </a:r>
            <a:r>
              <a:rPr lang="es-ES" dirty="0">
                <a:solidFill>
                  <a:srgbClr val="020301"/>
                </a:solidFill>
                <a:latin typeface="+mj-lt"/>
              </a:rPr>
              <a:t>generados por el </a:t>
            </a:r>
            <a:r>
              <a:rPr lang="es-ES" dirty="0" smtClean="0">
                <a:solidFill>
                  <a:srgbClr val="020301"/>
                </a:solidFill>
                <a:latin typeface="+mj-lt"/>
              </a:rPr>
              <a:t>proyecto;</a:t>
            </a:r>
            <a:endParaRPr lang="es-ES" dirty="0">
              <a:solidFill>
                <a:srgbClr val="020301"/>
              </a:solidFill>
              <a:latin typeface="+mj-lt"/>
            </a:endParaRPr>
          </a:p>
          <a:p>
            <a:pPr marL="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20301"/>
                </a:solidFill>
                <a:latin typeface="+mj-lt"/>
              </a:rPr>
              <a:t> Ingresos </a:t>
            </a:r>
            <a:r>
              <a:rPr lang="es-ES" dirty="0">
                <a:solidFill>
                  <a:srgbClr val="020301"/>
                </a:solidFill>
                <a:latin typeface="+mj-lt"/>
              </a:rPr>
              <a:t>procedentes de la venta de activos adquiridos con los fondos del </a:t>
            </a:r>
            <a:r>
              <a:rPr lang="es-ES" dirty="0" smtClean="0">
                <a:solidFill>
                  <a:srgbClr val="020301"/>
                </a:solidFill>
                <a:latin typeface="+mj-lt"/>
              </a:rPr>
              <a:t>proyecto</a:t>
            </a:r>
          </a:p>
          <a:p>
            <a:pPr marL="285750">
              <a:lnSpc>
                <a:spcPct val="100000"/>
              </a:lnSpc>
            </a:pPr>
            <a:r>
              <a:rPr lang="es-ES" dirty="0" smtClean="0">
                <a:solidFill>
                  <a:srgbClr val="020301"/>
                </a:solidFill>
                <a:latin typeface="+mj-lt"/>
              </a:rPr>
              <a:t>  (con el límite del importe cargado al proyecto).</a:t>
            </a:r>
            <a:endParaRPr lang="es-ES" dirty="0">
              <a:solidFill>
                <a:srgbClr val="020301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029770" y="1611086"/>
            <a:ext cx="5319347" cy="1153886"/>
            <a:chOff x="1899138" y="1600200"/>
            <a:chExt cx="5319347" cy="1153886"/>
          </a:xfrm>
          <a:gradFill>
            <a:gsLst>
              <a:gs pos="0">
                <a:schemeClr val="tx1">
                  <a:lumMod val="40000"/>
                  <a:lumOff val="60000"/>
                </a:schemeClr>
              </a:gs>
              <a:gs pos="59000">
                <a:schemeClr val="tx1">
                  <a:lumMod val="20000"/>
                  <a:lumOff val="80000"/>
                </a:schemeClr>
              </a:gs>
            </a:gsLst>
            <a:lin ang="16200000" scaled="0"/>
          </a:gradFill>
        </p:grpSpPr>
        <p:sp>
          <p:nvSpPr>
            <p:cNvPr id="8" name="Rectángulo 7"/>
            <p:cNvSpPr/>
            <p:nvPr/>
          </p:nvSpPr>
          <p:spPr>
            <a:xfrm>
              <a:off x="1899138" y="1600200"/>
              <a:ext cx="5319347" cy="115388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127554" y="1720154"/>
              <a:ext cx="2064183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rgbClr val="020301"/>
                  </a:solidFill>
                </a:rPr>
                <a:t>Contribución de la CE</a:t>
              </a:r>
            </a:p>
            <a:p>
              <a:pPr algn="ctr"/>
              <a:r>
                <a:rPr lang="es-ES" sz="1600" dirty="0" smtClean="0">
                  <a:solidFill>
                    <a:srgbClr val="020301"/>
                  </a:solidFill>
                </a:rPr>
                <a:t>+</a:t>
              </a:r>
            </a:p>
            <a:p>
              <a:pPr algn="ctr"/>
              <a:r>
                <a:rPr lang="es-ES" sz="1600" dirty="0" smtClean="0">
                  <a:solidFill>
                    <a:srgbClr val="020301"/>
                  </a:solidFill>
                </a:rPr>
                <a:t>Ingresos del proyecto</a:t>
              </a:r>
              <a:endParaRPr lang="es-ES" sz="1600" dirty="0">
                <a:solidFill>
                  <a:srgbClr val="020301"/>
                </a:solidFill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050312" y="1845395"/>
              <a:ext cx="2064183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rgbClr val="020301"/>
                  </a:solidFill>
                </a:rPr>
                <a:t>Total gastos elegibles del proyecto</a:t>
              </a:r>
              <a:endParaRPr lang="es-ES" sz="1600" dirty="0">
                <a:solidFill>
                  <a:srgbClr val="020301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498049" y="1946498"/>
              <a:ext cx="58847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020301"/>
                  </a:solidFill>
                </a:rPr>
                <a:t>≤</a:t>
              </a:r>
            </a:p>
            <a:p>
              <a:endParaRPr lang="es-ES" dirty="0"/>
            </a:p>
          </p:txBody>
        </p:sp>
      </p:grp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15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Gastos de Viaje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0343" y="1426025"/>
            <a:ext cx="7837714" cy="4638225"/>
          </a:xfrm>
          <a:prstGeom prst="rect">
            <a:avLst/>
          </a:prstGeom>
          <a:gradFill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Principales aspectos a tener en cuenta</a:t>
            </a:r>
            <a:r>
              <a:rPr lang="es-ES" dirty="0" smtClean="0">
                <a:solidFill>
                  <a:srgbClr val="002060"/>
                </a:solidFill>
              </a:rPr>
              <a:t>:</a:t>
            </a:r>
            <a:endParaRPr lang="es-ES" dirty="0">
              <a:solidFill>
                <a:srgbClr val="002060"/>
              </a:solidFill>
            </a:endParaRPr>
          </a:p>
          <a:p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P</a:t>
            </a:r>
            <a:r>
              <a:rPr lang="es-ES" dirty="0" smtClean="0">
                <a:solidFill>
                  <a:srgbClr val="002060"/>
                </a:solidFill>
              </a:rPr>
              <a:t>oder justificar la relación del viaje con el proyecto;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Los viajes deben realizarse de acuerdo con la política habitual del beneficiario:</a:t>
            </a:r>
          </a:p>
          <a:p>
            <a:pPr marL="804863" indent="-1730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2060"/>
                </a:solidFill>
              </a:rPr>
              <a:t>Dietas vs justificación de gastos reales;</a:t>
            </a:r>
            <a:r>
              <a:rPr lang="es-ES" sz="1400" dirty="0">
                <a:solidFill>
                  <a:srgbClr val="002060"/>
                </a:solidFill>
              </a:rPr>
              <a:t>	</a:t>
            </a:r>
            <a:endParaRPr lang="es-ES" sz="1400" dirty="0" smtClean="0">
              <a:solidFill>
                <a:srgbClr val="002060"/>
              </a:solidFill>
            </a:endParaRPr>
          </a:p>
          <a:p>
            <a:pPr marL="804863" indent="-1730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2060"/>
                </a:solidFill>
              </a:rPr>
              <a:t>Preferente vs turista.</a:t>
            </a:r>
            <a:r>
              <a:rPr lang="es-ES" dirty="0" smtClean="0">
                <a:solidFill>
                  <a:srgbClr val="002060"/>
                </a:solidFill>
              </a:rPr>
              <a:t>	</a:t>
            </a:r>
          </a:p>
          <a:p>
            <a:pPr marL="631825">
              <a:lnSpc>
                <a:spcPct val="100000"/>
              </a:lnSpc>
              <a:spcBef>
                <a:spcPts val="600"/>
              </a:spcBef>
            </a:pPr>
            <a:r>
              <a:rPr lang="es-ES" dirty="0" smtClean="0">
                <a:solidFill>
                  <a:srgbClr val="002060"/>
                </a:solidFill>
              </a:rPr>
              <a:t>		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Disponer de la documentación necesaria para justificar el gasto: </a:t>
            </a:r>
          </a:p>
          <a:p>
            <a:pPr marL="804863" indent="-17303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rgbClr val="002060"/>
                </a:solidFill>
              </a:rPr>
              <a:t>No </a:t>
            </a:r>
            <a:r>
              <a:rPr lang="es-ES" sz="1400" dirty="0">
                <a:solidFill>
                  <a:srgbClr val="002060"/>
                </a:solidFill>
              </a:rPr>
              <a:t>serán aceptables </a:t>
            </a:r>
            <a:r>
              <a:rPr lang="es-ES" sz="1400" dirty="0" smtClean="0">
                <a:solidFill>
                  <a:srgbClr val="002060"/>
                </a:solidFill>
              </a:rPr>
              <a:t>gastos justificados con el extracto de la tarjeta de crédito</a:t>
            </a:r>
            <a:endParaRPr lang="es-ES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Cuidado con las invitaciones a los miembros del consorcio: Posible problema de doble financiación.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En H2020, el IVA no recuperable para el beneficiario </a:t>
            </a:r>
            <a:r>
              <a:rPr lang="es-ES" b="1" dirty="0" smtClean="0">
                <a:solidFill>
                  <a:srgbClr val="002060"/>
                </a:solidFill>
              </a:rPr>
              <a:t>sí</a:t>
            </a:r>
            <a:r>
              <a:rPr lang="es-ES" dirty="0" smtClean="0">
                <a:solidFill>
                  <a:srgbClr val="002060"/>
                </a:solidFill>
              </a:rPr>
              <a:t> será gasto financiable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15DD-A81C-F743-865A-F766EADEB2E0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6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T">
  <a:themeElements>
    <a:clrScheme name="Personalizar 1">
      <a:dk1>
        <a:srgbClr val="9AA2BC"/>
      </a:dk1>
      <a:lt1>
        <a:sysClr val="window" lastClr="FFFFFF"/>
      </a:lt1>
      <a:dk2>
        <a:srgbClr val="9AA2B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BD56D213E94146B85BC1764DF091B0" ma:contentTypeVersion="20" ma:contentTypeDescription="Crear nuevo documento." ma:contentTypeScope="" ma:versionID="2c53d8f1851f2ff02ac0c8951844faad">
  <xsd:schema xmlns:xsd="http://www.w3.org/2001/XMLSchema" xmlns:xs="http://www.w3.org/2001/XMLSchema" xmlns:p="http://schemas.microsoft.com/office/2006/metadata/properties" xmlns:ns1="http://schemas.microsoft.com/sharepoint/v3" xmlns:ns2="6b2035ed-78fb-41cb-9426-65ae07015f0b" xmlns:ns3="59c06a62-f091-41df-a985-fff88864ee67" targetNamespace="http://schemas.microsoft.com/office/2006/metadata/properties" ma:root="true" ma:fieldsID="1216e9d25357ee02a7853e0f4d3e64a8" ns1:_="" ns2:_="" ns3:_="">
    <xsd:import namespace="http://schemas.microsoft.com/sharepoint/v3"/>
    <xsd:import namespace="6b2035ed-78fb-41cb-9426-65ae07015f0b"/>
    <xsd:import namespace="59c06a62-f091-41df-a985-fff88864ee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ia" minOccurs="0"/>
                <xsd:element ref="ns3:Categoria_x003a_Codigo" minOccurs="0"/>
                <xsd:element ref="ns3:Autor" minOccurs="0"/>
                <xsd:element ref="ns3:T_x00ed_tol_x0020_de_x0020_la_x0020_Jornada" minOccurs="0"/>
                <xsd:element ref="ns3:Data" minOccurs="0"/>
                <xsd:element ref="ns3:Public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3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035ed-78fb-41cb-9426-65ae07015f0b" elementFormDefault="qualified">
    <xsd:import namespace="http://schemas.microsoft.com/office/2006/documentManagement/types"/>
    <xsd:import namespace="http://schemas.microsoft.com/office/infopath/2007/PartnerControls"/>
    <xsd:element name="Categoria" ma:index="10" nillable="true" ma:displayName="Categoria" ma:list="{1f54a95e-e9c6-4f07-830b-039441b294ab}" ma:internalName="Categoria" ma:readOnly="false" ma:showField="DescripcionCAT" ma:web="6b2035ed-78fb-41cb-9426-65ae07015f0b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06a62-f091-41df-a985-fff88864ee67" elementFormDefault="qualified">
    <xsd:import namespace="http://schemas.microsoft.com/office/2006/documentManagement/types"/>
    <xsd:import namespace="http://schemas.microsoft.com/office/infopath/2007/PartnerControls"/>
    <xsd:element name="Categoria_x003a_Codigo" ma:index="11" nillable="true" ma:displayName="Categoria:Codigo" ma:list="{1f54a95e-e9c6-4f07-830b-039441b294ab}" ma:internalName="Categoria_x003a_Codigo0" ma:readOnly="true" ma:showField="Title" ma:web="6b2035ed-78fb-41cb-9426-65ae07015f0b">
      <xsd:simpleType>
        <xsd:restriction base="dms:Lookup"/>
      </xsd:simpleType>
    </xsd:element>
    <xsd:element name="Autor" ma:index="12" nillable="true" ma:displayName="Autor" ma:internalName="Autor0">
      <xsd:simpleType>
        <xsd:restriction base="dms:Text">
          <xsd:maxLength value="255"/>
        </xsd:restriction>
      </xsd:simpleType>
    </xsd:element>
    <xsd:element name="T_x00ed_tol_x0020_de_x0020_la_x0020_Jornada" ma:index="13" nillable="true" ma:displayName="Títol de la Jornada" ma:internalName="T_x00ed_tol_x0020_de_x0020_la_x0020_Jornada0">
      <xsd:simpleType>
        <xsd:restriction base="dms:Text">
          <xsd:maxLength value="255"/>
        </xsd:restriction>
      </xsd:simpleType>
    </xsd:element>
    <xsd:element name="Data" ma:index="14" nillable="true" ma:displayName="Data" ma:format="DateOnly" ma:internalName="Data0">
      <xsd:simpleType>
        <xsd:restriction base="dms:DateTime"/>
      </xsd:simpleType>
    </xsd:element>
    <xsd:element name="Publicar" ma:index="15" nillable="true" ma:displayName="Publicar" ma:default="0" ma:internalName="Publicar0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_x00ed_tol_x0020_de_x0020_la_x0020_Jornada xmlns="59c06a62-f091-41df-a985-fff88864ee67" xsi:nil="true"/>
    <Autor xmlns="59c06a62-f091-41df-a985-fff88864ee67" xsi:nil="true"/>
    <Categoria xmlns="6b2035ed-78fb-41cb-9426-65ae07015f0b" xsi:nil="true"/>
    <Data xmlns="59c06a62-f091-41df-a985-fff88864ee67" xsi:nil="true"/>
    <Publicar xmlns="59c06a62-f091-41df-a985-fff88864ee67">false</Publicar>
  </documentManagement>
</p:properties>
</file>

<file path=customXml/itemProps1.xml><?xml version="1.0" encoding="utf-8"?>
<ds:datastoreItem xmlns:ds="http://schemas.openxmlformats.org/officeDocument/2006/customXml" ds:itemID="{6C0F16BA-E248-4BA6-96EE-1E479482AD98}"/>
</file>

<file path=customXml/itemProps2.xml><?xml version="1.0" encoding="utf-8"?>
<ds:datastoreItem xmlns:ds="http://schemas.openxmlformats.org/officeDocument/2006/customXml" ds:itemID="{9D98FD92-0647-4A11-9CBE-17655D25DCD2}"/>
</file>

<file path=customXml/itemProps3.xml><?xml version="1.0" encoding="utf-8"?>
<ds:datastoreItem xmlns:ds="http://schemas.openxmlformats.org/officeDocument/2006/customXml" ds:itemID="{8849763A-81EE-4053-A89B-172554E7FA2D}"/>
</file>

<file path=docProps/app.xml><?xml version="1.0" encoding="utf-8"?>
<Properties xmlns="http://schemas.openxmlformats.org/officeDocument/2006/extended-properties" xmlns:vt="http://schemas.openxmlformats.org/officeDocument/2006/docPropsVTypes">
  <Template>CET</Template>
  <TotalTime>2495</TotalTime>
  <Words>2325</Words>
  <Application>Microsoft Office PowerPoint</Application>
  <PresentationFormat>Presentación en pantalla (4:3)</PresentationFormat>
  <Paragraphs>586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Gill Sans</vt:lpstr>
      <vt:lpstr>Gill Sans MT</vt:lpstr>
      <vt:lpstr>Helvetica</vt:lpstr>
      <vt:lpstr>Wingdings</vt:lpstr>
      <vt:lpstr>CET</vt:lpstr>
      <vt:lpstr>Tema de Office</vt:lpstr>
      <vt:lpstr>Aspectos básicos de la justificación financiera en Horizonte 2020</vt:lpstr>
      <vt:lpstr>Programa</vt:lpstr>
      <vt:lpstr>Justificación del gasto de personal (1/5)</vt:lpstr>
      <vt:lpstr>Justificación del gasto de personal (2/5)</vt:lpstr>
      <vt:lpstr>Justificación del gasto de personal (3/5)</vt:lpstr>
      <vt:lpstr>Justificación del gasto de personal (4/5)</vt:lpstr>
      <vt:lpstr>Justificación del gasto de personal (5/5)</vt:lpstr>
      <vt:lpstr>Los ingresos en Horizonte 2020</vt:lpstr>
      <vt:lpstr>Gastos de Viaje</vt:lpstr>
      <vt:lpstr>Gastos de Equipos</vt:lpstr>
      <vt:lpstr>Gastos de Equipos</vt:lpstr>
      <vt:lpstr>Gastos de Equipos</vt:lpstr>
      <vt:lpstr>Gastos de Equipos</vt:lpstr>
      <vt:lpstr>Gastos de Fungibles</vt:lpstr>
      <vt:lpstr>Gastos de Subcontratación</vt:lpstr>
      <vt:lpstr>Los gastos indirectos</vt:lpstr>
      <vt:lpstr>Las auditorías en H2020</vt:lpstr>
      <vt:lpstr>Las auditorías de la Comisión Europea</vt:lpstr>
      <vt:lpstr>Las auditorías de la Comisión Europea</vt:lpstr>
      <vt:lpstr>Instrumento SME </vt:lpstr>
      <vt:lpstr>Presentación de PowerPoint</vt:lpstr>
      <vt:lpstr>Cálculo de tarifas</vt:lpstr>
      <vt:lpstr>Cálculo de tarifas</vt:lpstr>
      <vt:lpstr>Personal</vt:lpstr>
    </vt:vector>
  </TitlesOfParts>
  <Company>thisismaurix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AUDITORÍAS DE LA CE Y LOS ERRORES MÁS FRECUENTES</dc:title>
  <dc:creator>cbarriocanal</dc:creator>
  <cp:lastModifiedBy>Carlos</cp:lastModifiedBy>
  <cp:revision>164</cp:revision>
  <dcterms:created xsi:type="dcterms:W3CDTF">2013-10-24T09:19:44Z</dcterms:created>
  <dcterms:modified xsi:type="dcterms:W3CDTF">2013-12-04T09:59:17Z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0x01010057BD56D213E94146B85BC1764DF091B0</vt:lpwstr>
  </property>
  <property fmtid="{D5CDD505-2E9C-101B-9397-08002B2CF9AE}" pid="3" name="IsMyDocuments">
    <vt:bool>true</vt:bool>
  </property>
  <property fmtid="{D5CDD505-2E9C-101B-9397-08002B2CF9AE}" pid="4" name="Order">
    <vt:r8>2500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ítol de la Jornada">
    <vt:lpwstr>x</vt:lpwstr>
  </property>
  <property fmtid="{D5CDD505-2E9C-101B-9397-08002B2CF9AE}" pid="13" name="Publicar">
    <vt:bool>false</vt:bool>
  </property>
  <property fmtid="{D5CDD505-2E9C-101B-9397-08002B2CF9AE}" pid="14" name="Autor">
    <vt:lpwstr/>
  </property>
</Properties>
</file>