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s/slide17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9.xml" ContentType="application/vnd.openxmlformats-officedocument.presentationml.slide+xml"/>
  <Override PartName="/ppt/slides/slide4.xml" ContentType="application/vnd.openxmlformats-officedocument.presentationml.slide+xml"/>
  <Override PartName="/ppt/slides/slide11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0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2.xml" ContentType="application/vnd.openxmlformats-officedocument.presentationml.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4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2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charts/chart1.xml" ContentType="application/vnd.openxmlformats-officedocument.drawingml.char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docProps/core.xml" ContentType="application/vnd.openxmlformats-package.core-properties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99" r:id="rId2"/>
  </p:sldMasterIdLst>
  <p:notesMasterIdLst>
    <p:notesMasterId r:id="rId20"/>
  </p:notesMasterIdLst>
  <p:handoutMasterIdLst>
    <p:handoutMasterId r:id="rId21"/>
  </p:handoutMasterIdLst>
  <p:sldIdLst>
    <p:sldId id="256" r:id="rId3"/>
    <p:sldId id="360" r:id="rId4"/>
    <p:sldId id="401" r:id="rId5"/>
    <p:sldId id="374" r:id="rId6"/>
    <p:sldId id="375" r:id="rId7"/>
    <p:sldId id="373" r:id="rId8"/>
    <p:sldId id="340" r:id="rId9"/>
    <p:sldId id="341" r:id="rId10"/>
    <p:sldId id="343" r:id="rId11"/>
    <p:sldId id="395" r:id="rId12"/>
    <p:sldId id="399" r:id="rId13"/>
    <p:sldId id="400" r:id="rId14"/>
    <p:sldId id="394" r:id="rId15"/>
    <p:sldId id="321" r:id="rId16"/>
    <p:sldId id="389" r:id="rId17"/>
    <p:sldId id="390" r:id="rId18"/>
    <p:sldId id="362" r:id="rId19"/>
  </p:sldIdLst>
  <p:sldSz cx="9144000" cy="6858000" type="screen4x3"/>
  <p:notesSz cx="7072313" cy="10236200"/>
  <p:defaultTextStyle>
    <a:defPPr>
      <a:defRPr lang="ca-ES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33C0A"/>
    <a:srgbClr val="000066"/>
    <a:srgbClr val="000099"/>
    <a:srgbClr val="0000CC"/>
    <a:srgbClr val="B3E87E"/>
    <a:srgbClr val="666699"/>
    <a:srgbClr val="CCECFF"/>
    <a:srgbClr val="FF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862" autoAdjust="0"/>
    <p:restoredTop sz="94073" autoAdjust="0"/>
  </p:normalViewPr>
  <p:slideViewPr>
    <p:cSldViewPr>
      <p:cViewPr varScale="1">
        <p:scale>
          <a:sx n="64" d="100"/>
          <a:sy n="64" d="100"/>
        </p:scale>
        <p:origin x="-972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68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customXml" Target="../customXml/item1.xml"/><Relationship Id="rId3" Type="http://schemas.openxmlformats.org/officeDocument/2006/relationships/slide" Target="slides/slide1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28" Type="http://schemas.openxmlformats.org/officeDocument/2006/relationships/customXml" Target="../customXml/item3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Relationship Id="rId27" Type="http://schemas.openxmlformats.org/officeDocument/2006/relationships/customXml" Target="../customXml/item2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Documents%20and%20Settings\ecanals\Escritorio\110518%20&#205;ndex%20comparat%20de%20freq&#252;&#232;ncia%20d'accidents%202009.xlsx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_tradnl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>
                <a:solidFill>
                  <a:srgbClr val="00B0F0"/>
                </a:solidFill>
              </a:defRPr>
            </a:pPr>
            <a:r>
              <a:rPr lang="es-ES">
                <a:solidFill>
                  <a:srgbClr val="00B0F0"/>
                </a:solidFill>
              </a:rPr>
              <a:t>ÍNDICE COMPARADO DE FRECUENCIA DE ACCIDENTES 2009</a:t>
            </a:r>
          </a:p>
        </c:rich>
      </c:tx>
      <c:layout>
        <c:manualLayout>
          <c:xMode val="edge"/>
          <c:yMode val="edge"/>
          <c:x val="0.11333814239333148"/>
          <c:y val="0"/>
        </c:manualLayout>
      </c:layout>
      <c:overlay val="1"/>
    </c:title>
    <c:autoTitleDeleted val="0"/>
    <c:view3D>
      <c:rotX val="15"/>
      <c:rotY val="20"/>
      <c:rAngAx val="1"/>
    </c:view3D>
    <c:floor>
      <c:thickness val="0"/>
      <c:spPr>
        <a:noFill/>
        <a:ln w="9525">
          <a:noFill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16367206726362157"/>
          <c:y val="3.8842359987968811E-2"/>
          <c:w val="0.80537061972576196"/>
          <c:h val="0.96106055026377868"/>
        </c:manualLayout>
      </c:layout>
      <c:bar3DChart>
        <c:barDir val="bar"/>
        <c:grouping val="clustered"/>
        <c:varyColors val="0"/>
        <c:ser>
          <c:idx val="0"/>
          <c:order val="0"/>
          <c:invertIfNegative val="0"/>
          <c:cat>
            <c:strRef>
              <c:f>Hoja1!$A$4:$A$19</c:f>
              <c:strCache>
                <c:ptCount val="16"/>
                <c:pt idx="0">
                  <c:v>AEST</c:v>
                </c:pt>
                <c:pt idx="1">
                  <c:v>AEQT</c:v>
                </c:pt>
                <c:pt idx="2">
                  <c:v>Servicios Financieros</c:v>
                </c:pt>
                <c:pt idx="3">
                  <c:v>Sector Químico (RC)</c:v>
                </c:pt>
                <c:pt idx="4">
                  <c:v>Constratistas (RC)</c:v>
                </c:pt>
                <c:pt idx="5">
                  <c:v>Educación</c:v>
                </c:pt>
                <c:pt idx="6">
                  <c:v>Agricultura</c:v>
                </c:pt>
                <c:pt idx="7">
                  <c:v>Personal Doméstico</c:v>
                </c:pt>
                <c:pt idx="8">
                  <c:v>Sector Servicios</c:v>
                </c:pt>
                <c:pt idx="9">
                  <c:v>Administración Pública </c:v>
                </c:pt>
                <c:pt idx="10">
                  <c:v>Comercio</c:v>
                </c:pt>
                <c:pt idx="11">
                  <c:v>Media Nacional</c:v>
                </c:pt>
                <c:pt idx="12">
                  <c:v>Hostelería</c:v>
                </c:pt>
                <c:pt idx="13">
                  <c:v>Transporte</c:v>
                </c:pt>
                <c:pt idx="14">
                  <c:v>Media Industrial</c:v>
                </c:pt>
                <c:pt idx="15">
                  <c:v>Construcción</c:v>
                </c:pt>
              </c:strCache>
            </c:strRef>
          </c:cat>
          <c:val>
            <c:numRef>
              <c:f>Hoja1!$B$4:$B$19</c:f>
              <c:numCache>
                <c:formatCode>General</c:formatCode>
                <c:ptCount val="16"/>
              </c:numCache>
            </c:numRef>
          </c:val>
        </c:ser>
        <c:ser>
          <c:idx val="1"/>
          <c:order val="1"/>
          <c:spPr>
            <a:solidFill>
              <a:schemeClr val="bg1">
                <a:lumMod val="50000"/>
              </a:schemeClr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0070C0"/>
              </a:solidFill>
              <a:ln>
                <a:solidFill>
                  <a:srgbClr val="0070C0"/>
                </a:solidFill>
              </a:ln>
            </c:spPr>
          </c:dPt>
          <c:dPt>
            <c:idx val="1"/>
            <c:invertIfNegative val="0"/>
            <c:bubble3D val="0"/>
            <c:spPr>
              <a:solidFill>
                <a:srgbClr val="00B0F0"/>
              </a:solidFill>
              <a:ln>
                <a:solidFill>
                  <a:srgbClr val="00B0F0"/>
                </a:solidFill>
              </a:ln>
            </c:spPr>
          </c:dPt>
          <c:dLbls>
            <c:dLbl>
              <c:idx val="0"/>
              <c:spPr/>
              <c:txPr>
                <a:bodyPr/>
                <a:lstStyle/>
                <a:p>
                  <a:pPr>
                    <a:defRPr sz="1100" b="1">
                      <a:solidFill>
                        <a:srgbClr val="0070C0"/>
                      </a:solidFill>
                      <a:latin typeface="Arial" pitchFamily="34" charset="0"/>
                      <a:cs typeface="Arial" pitchFamily="34" charset="0"/>
                    </a:defRPr>
                  </a:pPr>
                  <a:endParaRPr lang="es-ES_tradn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spPr/>
              <c:txPr>
                <a:bodyPr/>
                <a:lstStyle/>
                <a:p>
                  <a:pPr>
                    <a:defRPr sz="1100" b="1">
                      <a:solidFill>
                        <a:srgbClr val="00B0F0"/>
                      </a:solidFill>
                      <a:latin typeface="Arial" pitchFamily="34" charset="0"/>
                      <a:cs typeface="Arial" pitchFamily="34" charset="0"/>
                    </a:defRPr>
                  </a:pPr>
                  <a:endParaRPr lang="es-ES_tradn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spPr/>
              <c:txPr>
                <a:bodyPr/>
                <a:lstStyle/>
                <a:p>
                  <a:pPr>
                    <a:defRPr sz="1100" b="1">
                      <a:solidFill>
                        <a:sysClr val="windowText" lastClr="000000"/>
                      </a:solidFill>
                      <a:latin typeface="Arial" pitchFamily="34" charset="0"/>
                      <a:cs typeface="Arial" pitchFamily="34" charset="0"/>
                    </a:defRPr>
                  </a:pPr>
                  <a:endParaRPr lang="es-ES_tradn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spPr/>
              <c:txPr>
                <a:bodyPr/>
                <a:lstStyle/>
                <a:p>
                  <a:pPr>
                    <a:defRPr sz="1100" b="1">
                      <a:solidFill>
                        <a:sysClr val="windowText" lastClr="000000"/>
                      </a:solidFill>
                      <a:latin typeface="Arial" pitchFamily="34" charset="0"/>
                      <a:cs typeface="Arial" pitchFamily="34" charset="0"/>
                    </a:defRPr>
                  </a:pPr>
                  <a:endParaRPr lang="es-ES_tradn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100" b="1">
                    <a:latin typeface="Arial" pitchFamily="34" charset="0"/>
                    <a:cs typeface="Arial" pitchFamily="34" charset="0"/>
                  </a:defRPr>
                </a:pPr>
                <a:endParaRPr lang="es-ES_tradn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Hoja1!$A$4:$A$19</c:f>
              <c:strCache>
                <c:ptCount val="16"/>
                <c:pt idx="0">
                  <c:v>AEST</c:v>
                </c:pt>
                <c:pt idx="1">
                  <c:v>AEQT</c:v>
                </c:pt>
                <c:pt idx="2">
                  <c:v>Servicios Financieros</c:v>
                </c:pt>
                <c:pt idx="3">
                  <c:v>Sector Químico (RC)</c:v>
                </c:pt>
                <c:pt idx="4">
                  <c:v>Constratistas (RC)</c:v>
                </c:pt>
                <c:pt idx="5">
                  <c:v>Educación</c:v>
                </c:pt>
                <c:pt idx="6">
                  <c:v>Agricultura</c:v>
                </c:pt>
                <c:pt idx="7">
                  <c:v>Personal Doméstico</c:v>
                </c:pt>
                <c:pt idx="8">
                  <c:v>Sector Servicios</c:v>
                </c:pt>
                <c:pt idx="9">
                  <c:v>Administración Pública </c:v>
                </c:pt>
                <c:pt idx="10">
                  <c:v>Comercio</c:v>
                </c:pt>
                <c:pt idx="11">
                  <c:v>Media Nacional</c:v>
                </c:pt>
                <c:pt idx="12">
                  <c:v>Hostelería</c:v>
                </c:pt>
                <c:pt idx="13">
                  <c:v>Transporte</c:v>
                </c:pt>
                <c:pt idx="14">
                  <c:v>Media Industrial</c:v>
                </c:pt>
                <c:pt idx="15">
                  <c:v>Construcción</c:v>
                </c:pt>
              </c:strCache>
            </c:strRef>
          </c:cat>
          <c:val>
            <c:numRef>
              <c:f>Hoja1!$C$4:$C$19</c:f>
              <c:numCache>
                <c:formatCode>General</c:formatCode>
                <c:ptCount val="16"/>
                <c:pt idx="0">
                  <c:v>1.6</c:v>
                </c:pt>
                <c:pt idx="1">
                  <c:v>1.7000000000000006</c:v>
                </c:pt>
                <c:pt idx="2">
                  <c:v>2.8</c:v>
                </c:pt>
                <c:pt idx="3">
                  <c:v>5.9</c:v>
                </c:pt>
                <c:pt idx="4">
                  <c:v>6.3</c:v>
                </c:pt>
                <c:pt idx="5">
                  <c:v>9.8000000000000007</c:v>
                </c:pt>
                <c:pt idx="6">
                  <c:v>12.4</c:v>
                </c:pt>
                <c:pt idx="7">
                  <c:v>15.4</c:v>
                </c:pt>
                <c:pt idx="8">
                  <c:v>20.100000000000001</c:v>
                </c:pt>
                <c:pt idx="9">
                  <c:v>20.8</c:v>
                </c:pt>
                <c:pt idx="10">
                  <c:v>23.8</c:v>
                </c:pt>
                <c:pt idx="11">
                  <c:v>25.4</c:v>
                </c:pt>
                <c:pt idx="12">
                  <c:v>28.2</c:v>
                </c:pt>
                <c:pt idx="13">
                  <c:v>37.5</c:v>
                </c:pt>
                <c:pt idx="14">
                  <c:v>40.1</c:v>
                </c:pt>
                <c:pt idx="15">
                  <c:v>52.3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0"/>
        <c:shape val="box"/>
        <c:axId val="160836992"/>
        <c:axId val="160855168"/>
        <c:axId val="0"/>
      </c:bar3DChart>
      <c:catAx>
        <c:axId val="160836992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050" b="0"/>
            </a:pPr>
            <a:endParaRPr lang="es-ES_tradnl"/>
          </a:p>
        </c:txPr>
        <c:crossAx val="160855168"/>
        <c:crosses val="autoZero"/>
        <c:auto val="1"/>
        <c:lblAlgn val="ctr"/>
        <c:lblOffset val="100"/>
        <c:noMultiLvlLbl val="0"/>
      </c:catAx>
      <c:valAx>
        <c:axId val="16085516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160836992"/>
        <c:crosses val="autoZero"/>
        <c:crossBetween val="between"/>
      </c:valAx>
    </c:plotArea>
    <c:plotVisOnly val="1"/>
    <c:dispBlanksAs val="gap"/>
    <c:showDLblsOverMax val="0"/>
  </c:chart>
  <c:spPr>
    <a:noFill/>
  </c:spPr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64669" cy="5118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8902" tIns="49451" rIns="98902" bIns="49451" numCol="1" anchor="t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endParaRPr lang="ca-ES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06007" y="0"/>
            <a:ext cx="3064669" cy="5118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8902" tIns="49451" rIns="98902" bIns="49451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endParaRPr lang="ca-ES" dirty="0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2613"/>
            <a:ext cx="3064669" cy="5118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8902" tIns="49451" rIns="98902" bIns="49451" numCol="1" anchor="b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endParaRPr lang="ca-ES" dirty="0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06007" y="9722613"/>
            <a:ext cx="3064669" cy="5118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8902" tIns="49451" rIns="98902" bIns="49451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fld id="{1F8B24C5-30FA-4EB6-A72A-583373C805AC}" type="slidenum">
              <a:rPr lang="ca-ES"/>
              <a:pPr>
                <a:defRPr/>
              </a:pPr>
              <a:t>‹Nº›</a:t>
            </a:fld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39354386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64669" cy="5118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8902" tIns="49451" rIns="98902" bIns="49451" numCol="1" anchor="t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endParaRPr lang="ca-E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06007" y="0"/>
            <a:ext cx="3064669" cy="5118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8902" tIns="49451" rIns="98902" bIns="49451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endParaRPr lang="ca-ES" dirty="0"/>
          </a:p>
        </p:txBody>
      </p:sp>
      <p:sp>
        <p:nvSpPr>
          <p:cNvPr id="389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77900" y="768350"/>
            <a:ext cx="511810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7232" y="4862195"/>
            <a:ext cx="5657850" cy="46062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8902" tIns="49451" rIns="98902" bIns="4945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a-ES" noProof="0" smtClean="0"/>
              <a:t>Haga clic para modificar el estilo de texto del patrón</a:t>
            </a:r>
          </a:p>
          <a:p>
            <a:pPr lvl="1"/>
            <a:r>
              <a:rPr lang="ca-ES" noProof="0" smtClean="0"/>
              <a:t>Segundo nivel</a:t>
            </a:r>
          </a:p>
          <a:p>
            <a:pPr lvl="2"/>
            <a:r>
              <a:rPr lang="ca-ES" noProof="0" smtClean="0"/>
              <a:t>Tercer nivel</a:t>
            </a:r>
          </a:p>
          <a:p>
            <a:pPr lvl="3"/>
            <a:r>
              <a:rPr lang="ca-ES" noProof="0" smtClean="0"/>
              <a:t>Cuarto nivel</a:t>
            </a:r>
          </a:p>
          <a:p>
            <a:pPr lvl="4"/>
            <a:r>
              <a:rPr lang="ca-ES" noProof="0" smtClean="0"/>
              <a:t>Quinto nivel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2613"/>
            <a:ext cx="3064669" cy="5118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8902" tIns="49451" rIns="98902" bIns="49451" numCol="1" anchor="b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endParaRPr lang="ca-ES" dirty="0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06007" y="9722613"/>
            <a:ext cx="3064669" cy="5118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8902" tIns="49451" rIns="98902" bIns="49451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fld id="{C102F6B2-FBE5-476D-B5DE-61F17679D25F}" type="slidenum">
              <a:rPr lang="ca-ES"/>
              <a:pPr>
                <a:defRPr/>
              </a:pPr>
              <a:t>‹Nº›</a:t>
            </a:fld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324475084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102F6B2-FBE5-476D-B5DE-61F17679D25F}" type="slidenum">
              <a:rPr lang="ca-ES" smtClean="0"/>
              <a:pPr>
                <a:defRPr/>
              </a:pPr>
              <a:t>6</a:t>
            </a:fld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15243951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6C4B54-FB75-498F-8F2B-1DFD1693FA0D}" type="slidenum">
              <a:rPr lang="es-ES" smtClean="0">
                <a:solidFill>
                  <a:prstClr val="black"/>
                </a:solidFill>
              </a:rPr>
              <a:pPr/>
              <a:t>7</a:t>
            </a:fld>
            <a:endParaRPr lang="es-E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6C4B54-FB75-498F-8F2B-1DFD1693FA0D}" type="slidenum">
              <a:rPr lang="es-ES" smtClean="0">
                <a:solidFill>
                  <a:prstClr val="black"/>
                </a:solidFill>
              </a:rPr>
              <a:pPr/>
              <a:t>8</a:t>
            </a:fld>
            <a:endParaRPr lang="es-E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68879" indent="-295723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182891" indent="-236578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56047" indent="-236578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129203" indent="-236578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602360" indent="-236578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3075516" indent="-236578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548672" indent="-236578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4021828" indent="-236578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65C9545-1DF6-4FF9-A06A-EFD27C82C960}" type="slidenum">
              <a:rPr lang="en-GB" sz="1200"/>
              <a:pPr eaLnBrk="1" hangingPunct="1"/>
              <a:t>11</a:t>
            </a:fld>
            <a:endParaRPr lang="en-GB" sz="120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76313" y="768350"/>
            <a:ext cx="5119687" cy="3838575"/>
          </a:xfrm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1434" y="4861909"/>
            <a:ext cx="5189446" cy="4606535"/>
          </a:xfrm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ix/0,6/0/6,25/19,06"/>
          <p:cNvSpPr>
            <a:spLocks noChangeAspect="1" noChangeArrowheads="1"/>
          </p:cNvSpPr>
          <p:nvPr userDrawn="1"/>
        </p:nvSpPr>
        <p:spPr bwMode="auto">
          <a:xfrm>
            <a:off x="215900" y="0"/>
            <a:ext cx="2251075" cy="6862763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 dirty="0"/>
          </a:p>
        </p:txBody>
      </p:sp>
      <p:pic>
        <p:nvPicPr>
          <p:cNvPr id="5" name="FixQua/0,6/0,6/6,25/6,25" descr="BASFc_Q_PPT_38l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215900"/>
            <a:ext cx="2251075" cy="225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DokuPlaz"/>
          <p:cNvSpPr>
            <a:spLocks noChangeArrowheads="1"/>
          </p:cNvSpPr>
          <p:nvPr/>
        </p:nvSpPr>
        <p:spPr bwMode="auto">
          <a:xfrm>
            <a:off x="3402013" y="6761163"/>
            <a:ext cx="7272337" cy="96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/>
          <a:lstStyle/>
          <a:p>
            <a:pPr algn="ctr"/>
            <a:endParaRPr lang="es-ES" sz="600" dirty="0"/>
          </a:p>
        </p:txBody>
      </p:sp>
      <p:sp>
        <p:nvSpPr>
          <p:cNvPr id="5124" name="TitelPlaz"/>
          <p:cNvSpPr>
            <a:spLocks noGrp="1" noChangeArrowheads="1"/>
          </p:cNvSpPr>
          <p:nvPr>
            <p:ph type="ctrTitle"/>
          </p:nvPr>
        </p:nvSpPr>
        <p:spPr>
          <a:xfrm>
            <a:off x="2682875" y="414338"/>
            <a:ext cx="6246813" cy="9540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>
              <a:defRPr sz="3200"/>
            </a:lvl1pPr>
          </a:lstStyle>
          <a:p>
            <a:pPr lvl="0"/>
            <a:r>
              <a:rPr lang="ca-ES" noProof="0" smtClean="0"/>
              <a:t>Haga clic para cambiar el estilo de título	</a:t>
            </a:r>
          </a:p>
        </p:txBody>
      </p:sp>
      <p:sp>
        <p:nvSpPr>
          <p:cNvPr id="5125" name="TextPlaz"/>
          <p:cNvSpPr>
            <a:spLocks noGrp="1" noChangeArrowheads="1"/>
          </p:cNvSpPr>
          <p:nvPr>
            <p:ph type="subTitle" idx="1"/>
          </p:nvPr>
        </p:nvSpPr>
        <p:spPr>
          <a:xfrm>
            <a:off x="2682875" y="1530350"/>
            <a:ext cx="6246813" cy="720725"/>
          </a:xfrm>
        </p:spPr>
        <p:txBody>
          <a:bodyPr anchor="b"/>
          <a:lstStyle>
            <a:lvl1pPr marL="0" indent="0">
              <a:spcAft>
                <a:spcPct val="0"/>
              </a:spcAft>
              <a:buFont typeface="Wingdings" pitchFamily="2" charset="2"/>
              <a:buNone/>
              <a:defRPr/>
            </a:lvl1pPr>
          </a:lstStyle>
          <a:p>
            <a:pPr lvl="0"/>
            <a:r>
              <a:rPr lang="ca-ES" noProof="0" smtClean="0"/>
              <a:t>Haga clic para modificar el estilo de subtítulo del patrón</a:t>
            </a:r>
          </a:p>
        </p:txBody>
      </p:sp>
      <p:sp>
        <p:nvSpPr>
          <p:cNvPr id="7" name="DatumPlaz"/>
          <p:cNvSpPr>
            <a:spLocks noGrp="1" noChangeArrowheads="1"/>
          </p:cNvSpPr>
          <p:nvPr>
            <p:ph type="dt" sz="half" idx="10"/>
          </p:nvPr>
        </p:nvSpPr>
        <p:spPr>
          <a:xfrm>
            <a:off x="2682875" y="6646863"/>
            <a:ext cx="720725" cy="1508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C0A95D-9B0B-46B6-89E9-79A22F087579}" type="datetime1">
              <a:rPr lang="es-ES_tradnl" smtClean="0"/>
              <a:t>09/06/2013</a:t>
            </a:fld>
            <a:endParaRPr lang="ca-ES" dirty="0"/>
          </a:p>
        </p:txBody>
      </p:sp>
      <p:sp>
        <p:nvSpPr>
          <p:cNvPr id="8" name="FussPlaz"/>
          <p:cNvSpPr>
            <a:spLocks noGrp="1" noChangeArrowheads="1"/>
          </p:cNvSpPr>
          <p:nvPr>
            <p:ph type="ftr" sz="quarter" idx="11"/>
          </p:nvPr>
        </p:nvSpPr>
        <p:spPr>
          <a:xfrm>
            <a:off x="3402013" y="6732588"/>
            <a:ext cx="4806950" cy="968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a-ES" smtClean="0"/>
              <a:t>27/05/2013; Dir 2010/75/UE</a:t>
            </a:r>
            <a:endParaRPr lang="ca-ES" dirty="0"/>
          </a:p>
        </p:txBody>
      </p:sp>
      <p:sp>
        <p:nvSpPr>
          <p:cNvPr id="9" name="SeitePlaz"/>
          <p:cNvSpPr>
            <a:spLocks noGrp="1" noChangeArrowheads="1"/>
          </p:cNvSpPr>
          <p:nvPr>
            <p:ph type="sldNum" sz="quarter" idx="12"/>
          </p:nvPr>
        </p:nvSpPr>
        <p:spPr/>
        <p:txBody>
          <a:bodyPr wrap="square"/>
          <a:lstStyle>
            <a:lvl1pPr>
              <a:defRPr/>
            </a:lvl1pPr>
          </a:lstStyle>
          <a:p>
            <a:pPr>
              <a:defRPr/>
            </a:pPr>
            <a:fld id="{2241742B-5494-4E34-8691-DB68B4CC7418}" type="slidenum">
              <a:rPr lang="ca-ES"/>
              <a:pPr>
                <a:defRPr/>
              </a:pPr>
              <a:t>‹Nº›</a:t>
            </a:fld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17440750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DatumPlaz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2A6635-9111-4D87-93E8-7A0F56871971}" type="datetime1">
              <a:rPr lang="es-ES_tradnl" smtClean="0"/>
              <a:t>09/06/2013</a:t>
            </a:fld>
            <a:endParaRPr lang="ca-ES" dirty="0"/>
          </a:p>
        </p:txBody>
      </p:sp>
      <p:sp>
        <p:nvSpPr>
          <p:cNvPr id="5" name="FussPlaz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a-ES" smtClean="0"/>
              <a:t>27/05/2013; Dir 2010/75/UE</a:t>
            </a:r>
            <a:endParaRPr lang="ca-ES" dirty="0"/>
          </a:p>
        </p:txBody>
      </p:sp>
      <p:sp>
        <p:nvSpPr>
          <p:cNvPr id="6" name="SeitePlaz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6897E4-B77B-4ED0-8711-BDE96EB6AF44}" type="slidenum">
              <a:rPr lang="ca-ES"/>
              <a:pPr>
                <a:defRPr/>
              </a:pPr>
              <a:t>‹Nº›</a:t>
            </a:fld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32522655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751638" y="641350"/>
            <a:ext cx="2178050" cy="58388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215900" y="641350"/>
            <a:ext cx="6383338" cy="58388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DatumPlaz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708318-E1D5-49EB-90C5-D50F1D619E39}" type="datetime1">
              <a:rPr lang="es-ES_tradnl" smtClean="0"/>
              <a:t>09/06/2013</a:t>
            </a:fld>
            <a:endParaRPr lang="ca-ES" dirty="0"/>
          </a:p>
        </p:txBody>
      </p:sp>
      <p:sp>
        <p:nvSpPr>
          <p:cNvPr id="5" name="FussPlaz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a-ES" smtClean="0"/>
              <a:t>27/05/2013; Dir 2010/75/UE</a:t>
            </a:r>
            <a:endParaRPr lang="ca-ES" dirty="0"/>
          </a:p>
        </p:txBody>
      </p:sp>
      <p:sp>
        <p:nvSpPr>
          <p:cNvPr id="6" name="SeitePlaz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0A9C6B-7134-4269-A56F-42B0A23B58BE}" type="slidenum">
              <a:rPr lang="ca-ES"/>
              <a:pPr>
                <a:defRPr/>
              </a:pPr>
              <a:t>‹Nº›</a:t>
            </a:fld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6069659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D9988D-35E4-478C-8626-2FCFB355B1DB}" type="datetime1">
              <a:rPr lang="es-ES_tradnl" smtClean="0">
                <a:solidFill>
                  <a:prstClr val="black"/>
                </a:solidFill>
              </a:rPr>
              <a:t>09/06/2013</a:t>
            </a:fld>
            <a:endParaRPr lang="es-ES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smtClean="0">
                <a:solidFill>
                  <a:prstClr val="black"/>
                </a:solidFill>
              </a:rPr>
              <a:t>27/05/2013; Dir 2010/75/UE</a:t>
            </a:r>
            <a:endParaRPr lang="es-ES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031E07-AD2F-4B2B-8EBF-93FB39884580}" type="slidenum">
              <a:rPr lang="es-ES">
                <a:solidFill>
                  <a:prstClr val="black"/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6425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8A1D23-C022-4D70-A7FD-B8596466B531}" type="datetime1">
              <a:rPr lang="es-ES_tradnl" smtClean="0">
                <a:solidFill>
                  <a:prstClr val="black"/>
                </a:solidFill>
              </a:rPr>
              <a:t>09/06/2013</a:t>
            </a:fld>
            <a:endParaRPr lang="es-ES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smtClean="0">
                <a:solidFill>
                  <a:prstClr val="black"/>
                </a:solidFill>
              </a:rPr>
              <a:t>27/05/2013; Dir 2010/75/UE</a:t>
            </a:r>
            <a:endParaRPr lang="es-ES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E7E84D-8B82-4A6E-8154-0BD216F6DF33}" type="slidenum">
              <a:rPr lang="es-ES">
                <a:solidFill>
                  <a:prstClr val="black"/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93456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5029E2-0515-4068-96DA-D106CD50BE03}" type="datetime1">
              <a:rPr lang="es-ES_tradnl" smtClean="0">
                <a:solidFill>
                  <a:prstClr val="black"/>
                </a:solidFill>
              </a:rPr>
              <a:t>09/06/2013</a:t>
            </a:fld>
            <a:endParaRPr lang="es-ES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smtClean="0">
                <a:solidFill>
                  <a:prstClr val="black"/>
                </a:solidFill>
              </a:rPr>
              <a:t>27/05/2013; Dir 2010/75/UE</a:t>
            </a:r>
            <a:endParaRPr lang="es-ES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B1DCA5-52DC-4DB3-8B37-5FED79C020B7}" type="slidenum">
              <a:rPr lang="es-ES">
                <a:solidFill>
                  <a:prstClr val="black"/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25788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83DA91-7705-431F-BAB6-AF8603D0E747}" type="datetime1">
              <a:rPr lang="es-ES_tradnl" smtClean="0">
                <a:solidFill>
                  <a:prstClr val="black"/>
                </a:solidFill>
              </a:rPr>
              <a:t>09/06/2013</a:t>
            </a:fld>
            <a:endParaRPr lang="es-ES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smtClean="0">
                <a:solidFill>
                  <a:prstClr val="black"/>
                </a:solidFill>
              </a:rPr>
              <a:t>27/05/2013; Dir 2010/75/UE</a:t>
            </a:r>
            <a:endParaRPr lang="es-ES">
              <a:solidFill>
                <a:prstClr val="black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4B2F4A-CB31-4723-B5A9-61E58DFC5A37}" type="slidenum">
              <a:rPr lang="es-ES">
                <a:solidFill>
                  <a:prstClr val="black"/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42361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6DF54C-AC70-4623-A661-BBD1A0BDBD72}" type="datetime1">
              <a:rPr lang="es-ES_tradnl" smtClean="0">
                <a:solidFill>
                  <a:prstClr val="black"/>
                </a:solidFill>
              </a:rPr>
              <a:t>09/06/2013</a:t>
            </a:fld>
            <a:endParaRPr lang="es-ES">
              <a:solidFill>
                <a:prstClr val="black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smtClean="0">
                <a:solidFill>
                  <a:prstClr val="black"/>
                </a:solidFill>
              </a:rPr>
              <a:t>27/05/2013; Dir 2010/75/UE</a:t>
            </a:r>
            <a:endParaRPr lang="es-ES">
              <a:solidFill>
                <a:prstClr val="black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62DF23-8024-4454-97B5-A1B88592B2BC}" type="slidenum">
              <a:rPr lang="es-ES">
                <a:solidFill>
                  <a:prstClr val="black"/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43280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4E290B-DF9A-48AB-A0C5-E69F5E4F498C}" type="datetime1">
              <a:rPr lang="es-ES_tradnl" smtClean="0">
                <a:solidFill>
                  <a:prstClr val="black"/>
                </a:solidFill>
              </a:rPr>
              <a:t>09/06/2013</a:t>
            </a:fld>
            <a:endParaRPr lang="es-ES">
              <a:solidFill>
                <a:prstClr val="black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smtClean="0">
                <a:solidFill>
                  <a:prstClr val="black"/>
                </a:solidFill>
              </a:rPr>
              <a:t>27/05/2013; Dir 2010/75/UE</a:t>
            </a:r>
            <a:endParaRPr lang="es-ES">
              <a:solidFill>
                <a:prstClr val="black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55B7A7-B962-4A5C-AD99-2CB33E39F42A}" type="slidenum">
              <a:rPr lang="es-ES">
                <a:solidFill>
                  <a:prstClr val="black"/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78973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01325A-F23C-4CE2-8A6D-3E44244E4307}" type="datetime1">
              <a:rPr lang="es-ES_tradnl" smtClean="0">
                <a:solidFill>
                  <a:prstClr val="black"/>
                </a:solidFill>
              </a:rPr>
              <a:t>09/06/2013</a:t>
            </a:fld>
            <a:endParaRPr lang="es-ES">
              <a:solidFill>
                <a:prstClr val="black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smtClean="0">
                <a:solidFill>
                  <a:prstClr val="black"/>
                </a:solidFill>
              </a:rPr>
              <a:t>27/05/2013; Dir 2010/75/UE</a:t>
            </a:r>
            <a:endParaRPr lang="es-ES">
              <a:solidFill>
                <a:prstClr val="black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0173C3-EFFB-4B6F-BF21-4529C8B87EE6}" type="slidenum">
              <a:rPr lang="es-ES">
                <a:solidFill>
                  <a:prstClr val="black"/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9079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71472" y="785794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E2B616-A752-4B5E-ACFD-599327273B0A}" type="datetime1">
              <a:rPr lang="es-ES_tradnl" smtClean="0">
                <a:solidFill>
                  <a:prstClr val="black"/>
                </a:solidFill>
              </a:rPr>
              <a:t>09/06/2013</a:t>
            </a:fld>
            <a:endParaRPr lang="es-ES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smtClean="0">
                <a:solidFill>
                  <a:prstClr val="black"/>
                </a:solidFill>
              </a:rPr>
              <a:t>27/05/2013; Dir 2010/75/UE</a:t>
            </a:r>
            <a:endParaRPr lang="es-ES">
              <a:solidFill>
                <a:prstClr val="black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A38451-8803-4190-AB94-0067FE14B767}" type="slidenum">
              <a:rPr lang="es-ES">
                <a:solidFill>
                  <a:prstClr val="black"/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50738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ES_tradnl" dirty="0"/>
          </a:p>
        </p:txBody>
      </p:sp>
      <p:sp>
        <p:nvSpPr>
          <p:cNvPr id="4" name="DatumPlaz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214E05-DD15-4539-8D57-E2831FEB6277}" type="datetime1">
              <a:rPr lang="es-ES_tradnl" smtClean="0"/>
              <a:t>09/06/2013</a:t>
            </a:fld>
            <a:endParaRPr lang="ca-ES" dirty="0"/>
          </a:p>
        </p:txBody>
      </p:sp>
      <p:sp>
        <p:nvSpPr>
          <p:cNvPr id="5" name="FussPlaz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a-ES" dirty="0" smtClean="0"/>
              <a:t>10/06/2013; Dir 2012/18/UE</a:t>
            </a:r>
            <a:endParaRPr lang="ca-ES" dirty="0"/>
          </a:p>
        </p:txBody>
      </p:sp>
      <p:sp>
        <p:nvSpPr>
          <p:cNvPr id="6" name="SeitePlaz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5B50F2-69A6-4F5E-954B-5973AFC89B69}" type="slidenum">
              <a:rPr lang="ca-ES"/>
              <a:pPr>
                <a:defRPr/>
              </a:pPr>
              <a:t>‹Nº›</a:t>
            </a:fld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14068389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43BD82-A6C1-4209-896F-8AAE1A3010D5}" type="datetime1">
              <a:rPr lang="es-ES_tradnl" smtClean="0">
                <a:solidFill>
                  <a:prstClr val="black"/>
                </a:solidFill>
              </a:rPr>
              <a:t>09/06/2013</a:t>
            </a:fld>
            <a:endParaRPr lang="es-ES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smtClean="0">
                <a:solidFill>
                  <a:prstClr val="black"/>
                </a:solidFill>
              </a:rPr>
              <a:t>27/05/2013; Dir 2010/75/UE</a:t>
            </a:r>
            <a:endParaRPr lang="es-ES">
              <a:solidFill>
                <a:prstClr val="black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545626-1745-4CD5-BC42-DE883DC885A7}" type="slidenum">
              <a:rPr lang="es-ES">
                <a:solidFill>
                  <a:prstClr val="black"/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68047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3D25AD-06A6-47EE-88F5-1C1536DEBBAA}" type="datetime1">
              <a:rPr lang="es-ES_tradnl" smtClean="0">
                <a:solidFill>
                  <a:prstClr val="black"/>
                </a:solidFill>
              </a:rPr>
              <a:t>09/06/2013</a:t>
            </a:fld>
            <a:endParaRPr lang="es-ES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smtClean="0">
                <a:solidFill>
                  <a:prstClr val="black"/>
                </a:solidFill>
              </a:rPr>
              <a:t>27/05/2013; Dir 2010/75/UE</a:t>
            </a:r>
            <a:endParaRPr lang="es-ES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22DEB3-B141-47FD-9229-BF1679E195BD}" type="slidenum">
              <a:rPr lang="es-ES">
                <a:solidFill>
                  <a:prstClr val="black"/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010387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C38D9A-38C6-4022-9049-4B11DFF3E590}" type="datetime1">
              <a:rPr lang="es-ES_tradnl" smtClean="0">
                <a:solidFill>
                  <a:prstClr val="black"/>
                </a:solidFill>
              </a:rPr>
              <a:t>09/06/2013</a:t>
            </a:fld>
            <a:endParaRPr lang="es-ES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smtClean="0">
                <a:solidFill>
                  <a:prstClr val="black"/>
                </a:solidFill>
              </a:rPr>
              <a:t>27/05/2013; Dir 2010/75/UE</a:t>
            </a:r>
            <a:endParaRPr lang="es-ES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CD72EA-789B-40A0-B8A0-1439D4B888A0}" type="slidenum">
              <a:rPr lang="es-ES">
                <a:solidFill>
                  <a:prstClr val="black"/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550629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ítulo, text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E7F41F-88D8-45F3-A4E8-802FFF16C6D9}" type="datetime1">
              <a:rPr lang="es-ES_tradnl" smtClean="0">
                <a:solidFill>
                  <a:prstClr val="black"/>
                </a:solidFill>
              </a:rPr>
              <a:t>09/06/2013</a:t>
            </a:fld>
            <a:endParaRPr lang="es-ES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smtClean="0">
                <a:solidFill>
                  <a:prstClr val="black"/>
                </a:solidFill>
              </a:rPr>
              <a:t>27/05/2013; Dir 2010/75/UE</a:t>
            </a:r>
            <a:endParaRPr lang="es-ES">
              <a:solidFill>
                <a:prstClr val="black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48E2B8-A0F6-4696-A8BF-EAAD8016C6DD}" type="slidenum">
              <a:rPr lang="es-ES">
                <a:solidFill>
                  <a:prstClr val="black"/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952812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ítulo y 4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contenido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E2D4A1-ABA5-4AF1-B3DD-F304557157FB}" type="datetime1">
              <a:rPr lang="es-ES_tradnl" smtClean="0">
                <a:solidFill>
                  <a:prstClr val="black"/>
                </a:solidFill>
              </a:rPr>
              <a:t>09/06/2013</a:t>
            </a:fld>
            <a:endParaRPr lang="es-ES">
              <a:solidFill>
                <a:prstClr val="black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smtClean="0">
                <a:solidFill>
                  <a:prstClr val="black"/>
                </a:solidFill>
              </a:rPr>
              <a:t>27/05/2013; Dir 2010/75/UE</a:t>
            </a:r>
            <a:endParaRPr lang="es-ES">
              <a:solidFill>
                <a:prstClr val="black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0C4518-03A9-4E8C-9447-99BB3F0FA2CB}" type="slidenum">
              <a:rPr lang="es-ES">
                <a:solidFill>
                  <a:prstClr val="black"/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671222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ítulo, 1 objeto y 2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contenido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D3F663-84FD-4152-A0B1-0A8B1E170B23}" type="datetime1">
              <a:rPr lang="es-ES_tradnl" smtClean="0">
                <a:solidFill>
                  <a:prstClr val="black"/>
                </a:solidFill>
              </a:rPr>
              <a:t>09/06/2013</a:t>
            </a:fld>
            <a:endParaRPr lang="es-ES">
              <a:solidFill>
                <a:prstClr val="black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smtClean="0">
                <a:solidFill>
                  <a:prstClr val="black"/>
                </a:solidFill>
              </a:rPr>
              <a:t>27/05/2013; Dir 2010/75/UE</a:t>
            </a:r>
            <a:endParaRPr lang="es-ES">
              <a:solidFill>
                <a:prstClr val="black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693F8F-D6DB-4830-9434-F96A2A168F50}" type="slidenum">
              <a:rPr lang="es-ES">
                <a:solidFill>
                  <a:prstClr val="black"/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530224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ítulo, texto y 2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contenido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C0E913-0D7F-4DC9-9B69-CA5B71C08417}" type="datetime1">
              <a:rPr lang="es-ES_tradnl" smtClean="0">
                <a:solidFill>
                  <a:prstClr val="black"/>
                </a:solidFill>
              </a:rPr>
              <a:t>09/06/2013</a:t>
            </a:fld>
            <a:endParaRPr lang="es-ES">
              <a:solidFill>
                <a:prstClr val="black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smtClean="0">
                <a:solidFill>
                  <a:prstClr val="black"/>
                </a:solidFill>
              </a:rPr>
              <a:t>27/05/2013; Dir 2010/75/UE</a:t>
            </a:r>
            <a:endParaRPr lang="es-ES">
              <a:solidFill>
                <a:prstClr val="black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353AD9-5769-484C-A538-BC32D6FB7627}" type="slidenum">
              <a:rPr lang="es-ES">
                <a:solidFill>
                  <a:prstClr val="black"/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198844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09C2D7-AF2F-4E10-9F94-F42D307F63DA}" type="datetime1">
              <a:rPr lang="es-ES_tradnl" smtClean="0">
                <a:solidFill>
                  <a:prstClr val="black"/>
                </a:solidFill>
              </a:rPr>
              <a:t>09/06/2013</a:t>
            </a:fld>
            <a:endParaRPr lang="es-ES">
              <a:solidFill>
                <a:prstClr val="black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smtClean="0">
                <a:solidFill>
                  <a:prstClr val="black"/>
                </a:solidFill>
              </a:rPr>
              <a:t>27/05/2013; Dir 2010/75/UE</a:t>
            </a:r>
            <a:endParaRPr lang="es-ES">
              <a:solidFill>
                <a:prstClr val="black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A9565C-6043-4D74-A2F2-3DD687E583A3}" type="slidenum">
              <a:rPr lang="es-ES">
                <a:solidFill>
                  <a:prstClr val="black"/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37213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umPlaz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713863-BDD4-4FD3-A4C4-E89EB73EB55C}" type="datetime1">
              <a:rPr lang="es-ES_tradnl" smtClean="0"/>
              <a:t>09/06/2013</a:t>
            </a:fld>
            <a:endParaRPr lang="ca-ES" dirty="0"/>
          </a:p>
        </p:txBody>
      </p:sp>
      <p:sp>
        <p:nvSpPr>
          <p:cNvPr id="5" name="FussPlaz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a-ES" smtClean="0"/>
              <a:t>27/05/2013; Dir 2010/75/UE</a:t>
            </a:r>
            <a:endParaRPr lang="ca-ES" dirty="0"/>
          </a:p>
        </p:txBody>
      </p:sp>
      <p:sp>
        <p:nvSpPr>
          <p:cNvPr id="6" name="SeitePlaz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C85A89-630C-493E-87B2-CA06F9ED565E}" type="slidenum">
              <a:rPr lang="ca-ES"/>
              <a:pPr>
                <a:defRPr/>
              </a:pPr>
              <a:t>‹Nº›</a:t>
            </a:fld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40219354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215900" y="1871663"/>
            <a:ext cx="4279900" cy="4608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871663"/>
            <a:ext cx="4281488" cy="4608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5" name="DatumPlaz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B42571-0894-415F-AF9E-F2B8E225620C}" type="datetime1">
              <a:rPr lang="es-ES_tradnl" smtClean="0"/>
              <a:t>09/06/2013</a:t>
            </a:fld>
            <a:endParaRPr lang="ca-ES" dirty="0"/>
          </a:p>
        </p:txBody>
      </p:sp>
      <p:sp>
        <p:nvSpPr>
          <p:cNvPr id="6" name="FussPlaz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a-ES" smtClean="0"/>
              <a:t>27/05/2013; Dir 2010/75/UE</a:t>
            </a:r>
            <a:endParaRPr lang="ca-ES" dirty="0"/>
          </a:p>
        </p:txBody>
      </p:sp>
      <p:sp>
        <p:nvSpPr>
          <p:cNvPr id="7" name="SeitePlaz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596E14-4BCA-49B6-8228-2DC3CE23A2E1}" type="slidenum">
              <a:rPr lang="ca-ES"/>
              <a:pPr>
                <a:defRPr/>
              </a:pPr>
              <a:t>‹Nº›</a:t>
            </a:fld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3226430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7" name="DatumPlaz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C7F407-B09B-492B-B878-C4052643DFBF}" type="datetime1">
              <a:rPr lang="es-ES_tradnl" smtClean="0"/>
              <a:t>09/06/2013</a:t>
            </a:fld>
            <a:endParaRPr lang="ca-ES" dirty="0"/>
          </a:p>
        </p:txBody>
      </p:sp>
      <p:sp>
        <p:nvSpPr>
          <p:cNvPr id="8" name="FussPlaz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a-ES" smtClean="0"/>
              <a:t>27/05/2013; Dir 2010/75/UE</a:t>
            </a:r>
            <a:endParaRPr lang="ca-ES" dirty="0"/>
          </a:p>
        </p:txBody>
      </p:sp>
      <p:sp>
        <p:nvSpPr>
          <p:cNvPr id="9" name="SeitePlaz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4F44F7-8A2C-4EDB-B260-71A207678982}" type="slidenum">
              <a:rPr lang="ca-ES"/>
              <a:pPr>
                <a:defRPr/>
              </a:pPr>
              <a:t>‹Nº›</a:t>
            </a:fld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21833631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DatumPlaz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D59696-3D35-4386-BDCC-90FD33460892}" type="datetime1">
              <a:rPr lang="es-ES_tradnl" smtClean="0"/>
              <a:t>09/06/2013</a:t>
            </a:fld>
            <a:endParaRPr lang="ca-ES" dirty="0"/>
          </a:p>
        </p:txBody>
      </p:sp>
      <p:sp>
        <p:nvSpPr>
          <p:cNvPr id="4" name="FussPlaz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a-ES" smtClean="0"/>
              <a:t>27/05/2013; Dir 2010/75/UE</a:t>
            </a:r>
            <a:endParaRPr lang="ca-ES" dirty="0"/>
          </a:p>
        </p:txBody>
      </p:sp>
      <p:sp>
        <p:nvSpPr>
          <p:cNvPr id="5" name="SeitePlaz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20048E-245F-46D0-9012-AEA25ACA15D4}" type="slidenum">
              <a:rPr lang="ca-ES"/>
              <a:pPr>
                <a:defRPr/>
              </a:pPr>
              <a:t>‹Nº›</a:t>
            </a:fld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16166454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Plaz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F61891-A587-4EFF-BE80-E7CFF0DA1B24}" type="datetime1">
              <a:rPr lang="es-ES_tradnl" smtClean="0"/>
              <a:t>09/06/2013</a:t>
            </a:fld>
            <a:endParaRPr lang="ca-ES" dirty="0"/>
          </a:p>
        </p:txBody>
      </p:sp>
      <p:sp>
        <p:nvSpPr>
          <p:cNvPr id="3" name="FussPlaz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a-ES" smtClean="0"/>
              <a:t>27/05/2013; Dir 2010/75/UE</a:t>
            </a:r>
            <a:endParaRPr lang="ca-ES" dirty="0"/>
          </a:p>
        </p:txBody>
      </p:sp>
      <p:sp>
        <p:nvSpPr>
          <p:cNvPr id="4" name="SeitePlaz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37F9E4-E5FC-4A1E-8AAC-54DA0F4F43FD}" type="slidenum">
              <a:rPr lang="ca-ES"/>
              <a:pPr>
                <a:defRPr/>
              </a:pPr>
              <a:t>‹Nº›</a:t>
            </a:fld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3119528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umPlaz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FBEC30-9FA4-4D4B-9E2F-D0102FCBDD96}" type="datetime1">
              <a:rPr lang="es-ES_tradnl" smtClean="0"/>
              <a:t>09/06/2013</a:t>
            </a:fld>
            <a:endParaRPr lang="ca-ES" dirty="0"/>
          </a:p>
        </p:txBody>
      </p:sp>
      <p:sp>
        <p:nvSpPr>
          <p:cNvPr id="6" name="FussPlaz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a-ES" smtClean="0"/>
              <a:t>27/05/2013; Dir 2010/75/UE</a:t>
            </a:r>
            <a:endParaRPr lang="ca-ES" dirty="0"/>
          </a:p>
        </p:txBody>
      </p:sp>
      <p:sp>
        <p:nvSpPr>
          <p:cNvPr id="7" name="SeitePlaz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EFBF3-4DB0-449E-B581-2443BB1DDB75}" type="slidenum">
              <a:rPr lang="ca-ES"/>
              <a:pPr>
                <a:defRPr/>
              </a:pPr>
              <a:t>‹Nº›</a:t>
            </a:fld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14717290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_tradnl" noProof="0" dirty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umPlaz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83B6D1-47CE-4C13-82ED-77F26AE808E4}" type="datetime1">
              <a:rPr lang="es-ES_tradnl" smtClean="0"/>
              <a:t>09/06/2013</a:t>
            </a:fld>
            <a:endParaRPr lang="ca-ES" dirty="0"/>
          </a:p>
        </p:txBody>
      </p:sp>
      <p:sp>
        <p:nvSpPr>
          <p:cNvPr id="6" name="FussPlaz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a-ES" smtClean="0"/>
              <a:t>27/05/2013; Dir 2010/75/UE</a:t>
            </a:r>
            <a:endParaRPr lang="ca-ES" dirty="0"/>
          </a:p>
        </p:txBody>
      </p:sp>
      <p:sp>
        <p:nvSpPr>
          <p:cNvPr id="7" name="SeitePlaz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9CE5E4-175F-4717-AE72-4F1DF5230AB4}" type="slidenum">
              <a:rPr lang="ca-ES"/>
              <a:pPr>
                <a:defRPr/>
              </a:pPr>
              <a:t>‹Nº›</a:t>
            </a:fld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21485634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Fix/0/0,6/25,4/3,8"/>
          <p:cNvSpPr>
            <a:spLocks noChangeAspect="1" noChangeArrowheads="1"/>
          </p:cNvSpPr>
          <p:nvPr userDrawn="1"/>
        </p:nvSpPr>
        <p:spPr bwMode="auto">
          <a:xfrm>
            <a:off x="0" y="215900"/>
            <a:ext cx="9145588" cy="1368425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 dirty="0"/>
          </a:p>
        </p:txBody>
      </p:sp>
      <p:pic>
        <p:nvPicPr>
          <p:cNvPr id="1027" name="FixQua/21/0,6/3,8/3,8" descr="BASFc_Q_PPT_38l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1263" y="215900"/>
            <a:ext cx="1368425" cy="1368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8" name="TitelPlaz"/>
          <p:cNvSpPr>
            <a:spLocks noGrp="1" noChangeArrowheads="1"/>
          </p:cNvSpPr>
          <p:nvPr>
            <p:ph type="title"/>
          </p:nvPr>
        </p:nvSpPr>
        <p:spPr bwMode="auto">
          <a:xfrm>
            <a:off x="215900" y="641350"/>
            <a:ext cx="7129463" cy="854075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a-ES" smtClean="0"/>
              <a:t>Haga clic para cambiar el estilo de título	</a:t>
            </a:r>
          </a:p>
        </p:txBody>
      </p:sp>
      <p:sp>
        <p:nvSpPr>
          <p:cNvPr id="1029" name="TextPlaz"/>
          <p:cNvSpPr>
            <a:spLocks noGrp="1" noChangeArrowheads="1"/>
          </p:cNvSpPr>
          <p:nvPr>
            <p:ph type="body" idx="1"/>
          </p:nvPr>
        </p:nvSpPr>
        <p:spPr bwMode="auto">
          <a:xfrm>
            <a:off x="215900" y="1871663"/>
            <a:ext cx="8713788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a-ES" smtClean="0"/>
              <a:t>Haga clic para modificar el estilo de texto del patrón</a:t>
            </a:r>
          </a:p>
          <a:p>
            <a:pPr lvl="1"/>
            <a:r>
              <a:rPr lang="ca-ES" smtClean="0"/>
              <a:t>Segundo nivel</a:t>
            </a:r>
          </a:p>
          <a:p>
            <a:pPr lvl="2"/>
            <a:r>
              <a:rPr lang="ca-ES" smtClean="0"/>
              <a:t>Tercer nivel</a:t>
            </a:r>
          </a:p>
          <a:p>
            <a:pPr lvl="3"/>
            <a:r>
              <a:rPr lang="ca-ES" smtClean="0"/>
              <a:t>Cuarto nivel</a:t>
            </a:r>
          </a:p>
          <a:p>
            <a:pPr lvl="4"/>
            <a:r>
              <a:rPr lang="ca-ES" smtClean="0"/>
              <a:t>Quinto nivel</a:t>
            </a:r>
          </a:p>
        </p:txBody>
      </p:sp>
      <p:sp>
        <p:nvSpPr>
          <p:cNvPr id="2" name="DatumPlaz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15900" y="6646863"/>
            <a:ext cx="720725" cy="150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 sz="800"/>
            </a:lvl1pPr>
          </a:lstStyle>
          <a:p>
            <a:pPr>
              <a:defRPr/>
            </a:pPr>
            <a:fld id="{785D3B21-F604-4CB9-94D5-0788CF30DD65}" type="datetime1">
              <a:rPr lang="es-ES_tradnl" smtClean="0"/>
              <a:t>09/06/2013</a:t>
            </a:fld>
            <a:endParaRPr lang="ca-ES" dirty="0"/>
          </a:p>
        </p:txBody>
      </p:sp>
      <p:sp>
        <p:nvSpPr>
          <p:cNvPr id="3" name="FussPlaz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936625" y="6732588"/>
            <a:ext cx="7272338" cy="96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pPr>
              <a:defRPr/>
            </a:pPr>
            <a:r>
              <a:rPr lang="ca-ES" smtClean="0"/>
              <a:t>27/05/2013; Dir 2010/75/UE</a:t>
            </a:r>
            <a:endParaRPr lang="ca-ES" dirty="0"/>
          </a:p>
        </p:txBody>
      </p:sp>
      <p:sp>
        <p:nvSpPr>
          <p:cNvPr id="1030" name="SeitePlaz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08963" y="6646863"/>
            <a:ext cx="720725" cy="150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sz="800"/>
            </a:lvl1pPr>
          </a:lstStyle>
          <a:p>
            <a:pPr>
              <a:defRPr/>
            </a:pPr>
            <a:fld id="{23072E7C-7E86-4B7A-916A-BD68EC238B42}" type="slidenum">
              <a:rPr lang="ca-ES"/>
              <a:pPr>
                <a:defRPr/>
              </a:pPr>
              <a:t>‹Nº›</a:t>
            </a:fld>
            <a:endParaRPr lang="ca-ES" dirty="0"/>
          </a:p>
        </p:txBody>
      </p:sp>
      <p:sp>
        <p:nvSpPr>
          <p:cNvPr id="1033" name="DokuPlaz"/>
          <p:cNvSpPr>
            <a:spLocks noChangeArrowheads="1"/>
          </p:cNvSpPr>
          <p:nvPr/>
        </p:nvSpPr>
        <p:spPr bwMode="auto">
          <a:xfrm>
            <a:off x="936625" y="6761163"/>
            <a:ext cx="7272338" cy="96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/>
          <a:lstStyle/>
          <a:p>
            <a:pPr algn="ctr"/>
            <a:endParaRPr lang="es-ES" sz="6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</p:sldLayoutIdLst>
  <p:hf hdr="0" dt="0"/>
  <p:txStyles>
    <p:titleStyle>
      <a:lvl1pPr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cs typeface="Arial" charset="0"/>
        </a:defRPr>
      </a:lvl2pPr>
      <a:lvl3pPr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cs typeface="Arial" charset="0"/>
        </a:defRPr>
      </a:lvl3pPr>
      <a:lvl4pPr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cs typeface="Arial" charset="0"/>
        </a:defRPr>
      </a:lvl4pPr>
      <a:lvl5pPr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cs typeface="Arial" charset="0"/>
        </a:defRPr>
      </a:lvl5pPr>
      <a:lvl6pPr marL="457200" algn="l" rtl="0" fontAlgn="base">
        <a:lnSpc>
          <a:spcPct val="110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cs typeface="Arial" charset="0"/>
        </a:defRPr>
      </a:lvl6pPr>
      <a:lvl7pPr marL="914400" algn="l" rtl="0" fontAlgn="base">
        <a:lnSpc>
          <a:spcPct val="110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cs typeface="Arial" charset="0"/>
        </a:defRPr>
      </a:lvl7pPr>
      <a:lvl8pPr marL="1371600" algn="l" rtl="0" fontAlgn="base">
        <a:lnSpc>
          <a:spcPct val="110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cs typeface="Arial" charset="0"/>
        </a:defRPr>
      </a:lvl8pPr>
      <a:lvl9pPr marL="1828800" algn="l" rtl="0" fontAlgn="base">
        <a:lnSpc>
          <a:spcPct val="110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lnSpc>
          <a:spcPct val="110000"/>
        </a:lnSpc>
        <a:spcBef>
          <a:spcPct val="0"/>
        </a:spcBef>
        <a:spcAft>
          <a:spcPct val="50000"/>
        </a:spcAft>
        <a:buClr>
          <a:schemeClr val="accent1"/>
        </a:buClr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36600" indent="-393700" algn="l" rtl="0" eaLnBrk="0" fontAlgn="base" hangingPunct="0">
        <a:lnSpc>
          <a:spcPct val="110000"/>
        </a:lnSpc>
        <a:spcBef>
          <a:spcPct val="0"/>
        </a:spcBef>
        <a:spcAft>
          <a:spcPct val="50000"/>
        </a:spcAft>
        <a:buClr>
          <a:schemeClr val="accent1"/>
        </a:buClr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2pPr>
      <a:lvl3pPr marL="1130300" indent="-393700" algn="l" rtl="0" eaLnBrk="0" fontAlgn="base" hangingPunct="0">
        <a:lnSpc>
          <a:spcPct val="110000"/>
        </a:lnSpc>
        <a:spcBef>
          <a:spcPct val="0"/>
        </a:spcBef>
        <a:spcAft>
          <a:spcPct val="50000"/>
        </a:spcAft>
        <a:buClr>
          <a:schemeClr val="tx1"/>
        </a:buClr>
        <a:buChar char="–"/>
        <a:defRPr sz="2000">
          <a:solidFill>
            <a:schemeClr val="tx1"/>
          </a:solidFill>
          <a:latin typeface="+mn-lt"/>
          <a:cs typeface="+mn-cs"/>
        </a:defRPr>
      </a:lvl3pPr>
      <a:lvl4pPr marL="1524000" indent="-393700" algn="l" rtl="0" eaLnBrk="0" fontAlgn="base" hangingPunct="0">
        <a:lnSpc>
          <a:spcPct val="110000"/>
        </a:lnSpc>
        <a:spcBef>
          <a:spcPct val="0"/>
        </a:spcBef>
        <a:spcAft>
          <a:spcPct val="50000"/>
        </a:spcAft>
        <a:buClr>
          <a:schemeClr val="tx1"/>
        </a:buClr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1917700" indent="-393700" algn="l" rtl="0" eaLnBrk="0" fontAlgn="base" hangingPunct="0">
        <a:lnSpc>
          <a:spcPct val="110000"/>
        </a:lnSpc>
        <a:spcBef>
          <a:spcPct val="0"/>
        </a:spcBef>
        <a:spcAft>
          <a:spcPct val="50000"/>
        </a:spcAft>
        <a:buClr>
          <a:schemeClr val="tx1"/>
        </a:buClr>
        <a:buChar char="–"/>
        <a:defRPr sz="2000">
          <a:solidFill>
            <a:schemeClr val="tx1"/>
          </a:solidFill>
          <a:latin typeface="+mn-lt"/>
          <a:cs typeface="+mn-cs"/>
        </a:defRPr>
      </a:lvl5pPr>
      <a:lvl6pPr marL="2374900" indent="-393700" algn="l" rtl="0" fontAlgn="base">
        <a:lnSpc>
          <a:spcPct val="110000"/>
        </a:lnSpc>
        <a:spcBef>
          <a:spcPct val="0"/>
        </a:spcBef>
        <a:spcAft>
          <a:spcPct val="50000"/>
        </a:spcAft>
        <a:buClr>
          <a:schemeClr val="tx1"/>
        </a:buClr>
        <a:buChar char="–"/>
        <a:defRPr sz="2000">
          <a:solidFill>
            <a:schemeClr val="tx1"/>
          </a:solidFill>
          <a:latin typeface="+mn-lt"/>
          <a:cs typeface="+mn-cs"/>
        </a:defRPr>
      </a:lvl6pPr>
      <a:lvl7pPr marL="2832100" indent="-393700" algn="l" rtl="0" fontAlgn="base">
        <a:lnSpc>
          <a:spcPct val="110000"/>
        </a:lnSpc>
        <a:spcBef>
          <a:spcPct val="0"/>
        </a:spcBef>
        <a:spcAft>
          <a:spcPct val="50000"/>
        </a:spcAft>
        <a:buClr>
          <a:schemeClr val="tx1"/>
        </a:buClr>
        <a:buChar char="–"/>
        <a:defRPr sz="2000">
          <a:solidFill>
            <a:schemeClr val="tx1"/>
          </a:solidFill>
          <a:latin typeface="+mn-lt"/>
          <a:cs typeface="+mn-cs"/>
        </a:defRPr>
      </a:lvl7pPr>
      <a:lvl8pPr marL="3289300" indent="-393700" algn="l" rtl="0" fontAlgn="base">
        <a:lnSpc>
          <a:spcPct val="110000"/>
        </a:lnSpc>
        <a:spcBef>
          <a:spcPct val="0"/>
        </a:spcBef>
        <a:spcAft>
          <a:spcPct val="50000"/>
        </a:spcAft>
        <a:buClr>
          <a:schemeClr val="tx1"/>
        </a:buClr>
        <a:buChar char="–"/>
        <a:defRPr sz="2000">
          <a:solidFill>
            <a:schemeClr val="tx1"/>
          </a:solidFill>
          <a:latin typeface="+mn-lt"/>
          <a:cs typeface="+mn-cs"/>
        </a:defRPr>
      </a:lvl8pPr>
      <a:lvl9pPr marL="3746500" indent="-393700" algn="l" rtl="0" fontAlgn="base">
        <a:lnSpc>
          <a:spcPct val="110000"/>
        </a:lnSpc>
        <a:spcBef>
          <a:spcPct val="0"/>
        </a:spcBef>
        <a:spcAft>
          <a:spcPct val="50000"/>
        </a:spcAft>
        <a:buClr>
          <a:schemeClr val="tx1"/>
        </a:buClr>
        <a:buChar char="–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fld id="{7CAD0411-BD5B-4475-817A-54BC86949CF3}" type="datetime1">
              <a:rPr lang="es-ES_tradnl" smtClean="0">
                <a:solidFill>
                  <a:prstClr val="black"/>
                </a:solidFill>
                <a:cs typeface="+mn-cs"/>
              </a:rPr>
              <a:t>09/06/2013</a:t>
            </a:fld>
            <a:endParaRPr lang="es-ES">
              <a:solidFill>
                <a:prstClr val="black"/>
              </a:solidFill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r>
              <a:rPr lang="es-ES" smtClean="0">
                <a:solidFill>
                  <a:prstClr val="black"/>
                </a:solidFill>
                <a:cs typeface="+mn-cs"/>
              </a:rPr>
              <a:t>27/05/2013; Dir 2010/75/UE</a:t>
            </a:r>
            <a:endParaRPr lang="es-ES">
              <a:solidFill>
                <a:prstClr val="black"/>
              </a:solidFill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690FAF43-187B-404E-8D13-A8AD170DC3F9}" type="slidenum">
              <a:rPr lang="es-ES">
                <a:solidFill>
                  <a:prstClr val="black"/>
                </a:solidFill>
                <a:cs typeface="+mn-cs"/>
              </a:rPr>
              <a:pPr>
                <a:defRPr/>
              </a:pPr>
              <a:t>‹Nº›</a:t>
            </a:fld>
            <a:endParaRPr lang="es-ES">
              <a:solidFill>
                <a:prstClr val="black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71057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0" r:id="rId1"/>
    <p:sldLayoutId id="2147483801" r:id="rId2"/>
    <p:sldLayoutId id="2147483802" r:id="rId3"/>
    <p:sldLayoutId id="2147483803" r:id="rId4"/>
    <p:sldLayoutId id="2147483804" r:id="rId5"/>
    <p:sldLayoutId id="2147483805" r:id="rId6"/>
    <p:sldLayoutId id="2147483806" r:id="rId7"/>
    <p:sldLayoutId id="2147483807" r:id="rId8"/>
    <p:sldLayoutId id="2147483808" r:id="rId9"/>
    <p:sldLayoutId id="2147483809" r:id="rId10"/>
    <p:sldLayoutId id="2147483810" r:id="rId11"/>
    <p:sldLayoutId id="2147483811" r:id="rId12"/>
    <p:sldLayoutId id="2147483812" r:id="rId13"/>
    <p:sldLayoutId id="2147483813" r:id="rId14"/>
    <p:sldLayoutId id="2147483814" r:id="rId15"/>
    <p:sldLayoutId id="2147483815" r:id="rId16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wmf"/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slide" Target="slide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12.jpeg"/><Relationship Id="rId4" Type="http://schemas.openxmlformats.org/officeDocument/2006/relationships/slide" Target="slide1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90800" y="6237312"/>
            <a:ext cx="6337300" cy="360040"/>
          </a:xfrm>
        </p:spPr>
        <p:txBody>
          <a:bodyPr/>
          <a:lstStyle/>
          <a:p>
            <a:pPr algn="r" eaLnBrk="1" hangingPunct="1"/>
            <a:endParaRPr lang="es-ES" sz="2800" b="1" dirty="0" smtClean="0">
              <a:solidFill>
                <a:srgbClr val="233C0A"/>
              </a:solidFill>
            </a:endParaRPr>
          </a:p>
          <a:p>
            <a:pPr algn="r" eaLnBrk="1" hangingPunct="1"/>
            <a:endParaRPr lang="es-ES" sz="2800" b="1" dirty="0" smtClean="0">
              <a:solidFill>
                <a:srgbClr val="233C0A"/>
              </a:solidFill>
            </a:endParaRPr>
          </a:p>
          <a:p>
            <a:pPr algn="r" eaLnBrk="1" hangingPunct="1"/>
            <a:endParaRPr lang="es-ES" sz="2800" b="1" dirty="0">
              <a:solidFill>
                <a:srgbClr val="233C0A"/>
              </a:solidFill>
            </a:endParaRPr>
          </a:p>
          <a:p>
            <a:pPr algn="r" eaLnBrk="1" hangingPunct="1"/>
            <a:endParaRPr lang="es-ES" sz="2800" b="1" dirty="0" smtClean="0">
              <a:solidFill>
                <a:srgbClr val="233C0A"/>
              </a:solidFill>
            </a:endParaRPr>
          </a:p>
          <a:p>
            <a:pPr algn="r" eaLnBrk="1" hangingPunct="1"/>
            <a:endParaRPr lang="es-ES" sz="2800" b="1" dirty="0">
              <a:solidFill>
                <a:srgbClr val="233C0A"/>
              </a:solidFill>
            </a:endParaRPr>
          </a:p>
          <a:p>
            <a:pPr algn="r" eaLnBrk="1" hangingPunct="1"/>
            <a:endParaRPr lang="es-ES" sz="2800" b="1" dirty="0" smtClean="0">
              <a:solidFill>
                <a:srgbClr val="233C0A"/>
              </a:solidFill>
            </a:endParaRPr>
          </a:p>
          <a:p>
            <a:pPr algn="r" eaLnBrk="1" hangingPunct="1"/>
            <a:endParaRPr lang="es-ES" sz="2800" b="1" dirty="0">
              <a:solidFill>
                <a:srgbClr val="233C0A"/>
              </a:solidFill>
            </a:endParaRPr>
          </a:p>
          <a:p>
            <a:pPr algn="r" eaLnBrk="1" hangingPunct="1"/>
            <a:endParaRPr lang="es-ES" sz="2800" b="1" dirty="0" smtClean="0">
              <a:solidFill>
                <a:srgbClr val="233C0A"/>
              </a:solidFill>
            </a:endParaRPr>
          </a:p>
          <a:p>
            <a:pPr algn="r" eaLnBrk="1" hangingPunct="1"/>
            <a:endParaRPr lang="es-ES" sz="2800" b="1" dirty="0">
              <a:solidFill>
                <a:srgbClr val="233C0A"/>
              </a:solidFill>
            </a:endParaRPr>
          </a:p>
          <a:p>
            <a:pPr algn="r" eaLnBrk="1" hangingPunct="1"/>
            <a:endParaRPr lang="es-ES" sz="2800" b="1" dirty="0" smtClean="0">
              <a:solidFill>
                <a:srgbClr val="233C0A"/>
              </a:solidFill>
            </a:endParaRPr>
          </a:p>
          <a:p>
            <a:pPr algn="r" eaLnBrk="1" hangingPunct="1"/>
            <a:endParaRPr lang="es-ES" sz="2800" b="1" dirty="0">
              <a:solidFill>
                <a:srgbClr val="233C0A"/>
              </a:solidFill>
            </a:endParaRPr>
          </a:p>
          <a:p>
            <a:pPr algn="r" eaLnBrk="1" hangingPunct="1"/>
            <a:endParaRPr lang="es-ES" sz="2800" b="1" dirty="0" smtClean="0">
              <a:solidFill>
                <a:srgbClr val="233C0A"/>
              </a:solidFill>
            </a:endParaRPr>
          </a:p>
          <a:p>
            <a:pPr algn="r" eaLnBrk="1" hangingPunct="1"/>
            <a:endParaRPr lang="es-ES" sz="2800" b="1" dirty="0" smtClean="0">
              <a:solidFill>
                <a:srgbClr val="233C0A"/>
              </a:solidFill>
            </a:endParaRPr>
          </a:p>
          <a:p>
            <a:pPr algn="r" eaLnBrk="1" hangingPunct="1"/>
            <a:endParaRPr lang="es-ES" sz="2800" b="1" dirty="0">
              <a:solidFill>
                <a:srgbClr val="233C0A"/>
              </a:solidFill>
            </a:endParaRPr>
          </a:p>
          <a:p>
            <a:pPr algn="r" eaLnBrk="1" hangingPunct="1"/>
            <a:endParaRPr lang="es-ES" sz="2800" b="1" dirty="0" smtClean="0">
              <a:solidFill>
                <a:srgbClr val="233C0A"/>
              </a:solidFill>
            </a:endParaRPr>
          </a:p>
          <a:p>
            <a:pPr algn="r" eaLnBrk="1" hangingPunct="1"/>
            <a:endParaRPr lang="es-ES" sz="2800" b="1" dirty="0" smtClean="0">
              <a:solidFill>
                <a:srgbClr val="233C0A"/>
              </a:solidFill>
            </a:endParaRPr>
          </a:p>
          <a:p>
            <a:pPr algn="r" eaLnBrk="1" hangingPunct="1"/>
            <a:endParaRPr lang="es-ES" sz="2800" b="1" dirty="0">
              <a:solidFill>
                <a:srgbClr val="233C0A"/>
              </a:solidFill>
            </a:endParaRPr>
          </a:p>
          <a:p>
            <a:pPr algn="r" eaLnBrk="1" hangingPunct="1"/>
            <a:endParaRPr lang="es-ES" sz="2800" b="1" dirty="0" smtClean="0">
              <a:solidFill>
                <a:srgbClr val="233C0A"/>
              </a:solidFill>
            </a:endParaRPr>
          </a:p>
          <a:p>
            <a:pPr algn="r" eaLnBrk="1" hangingPunct="1"/>
            <a:endParaRPr lang="es-ES" sz="2800" b="1" dirty="0" smtClean="0">
              <a:solidFill>
                <a:srgbClr val="233C0A"/>
              </a:solidFill>
            </a:endParaRPr>
          </a:p>
          <a:p>
            <a:pPr algn="r" eaLnBrk="1" hangingPunct="1"/>
            <a:r>
              <a:rPr lang="es-ES" sz="1600" b="1" dirty="0" smtClean="0">
                <a:solidFill>
                  <a:srgbClr val="233C0A"/>
                </a:solidFill>
              </a:rPr>
              <a:t>Barcelona, 10 de junio de 2013</a:t>
            </a:r>
          </a:p>
          <a:p>
            <a:pPr algn="r" eaLnBrk="1" hangingPunct="1"/>
            <a:r>
              <a:rPr lang="es-ES" sz="1600" b="1" dirty="0" smtClean="0">
                <a:solidFill>
                  <a:srgbClr val="233C0A"/>
                </a:solidFill>
              </a:rPr>
              <a:t>L. Vico</a:t>
            </a:r>
            <a:endParaRPr lang="es-ES" sz="1600" dirty="0" smtClean="0"/>
          </a:p>
          <a:p>
            <a:pPr eaLnBrk="1" hangingPunct="1">
              <a:buFontTx/>
              <a:buNone/>
            </a:pPr>
            <a:endParaRPr lang="es-ES" dirty="0" smtClean="0"/>
          </a:p>
        </p:txBody>
      </p:sp>
      <p:sp>
        <p:nvSpPr>
          <p:cNvPr id="3077" name="WordArt 4"/>
          <p:cNvSpPr>
            <a:spLocks noChangeArrowheads="1" noChangeShapeType="1" noTextEdit="1"/>
          </p:cNvSpPr>
          <p:nvPr/>
        </p:nvSpPr>
        <p:spPr bwMode="auto">
          <a:xfrm>
            <a:off x="2555776" y="1412776"/>
            <a:ext cx="6408712" cy="292494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200" kern="10" dirty="0" smtClean="0">
                <a:solidFill>
                  <a:srgbClr val="233C0A"/>
                </a:solidFill>
                <a:latin typeface="Arial Black"/>
              </a:rPr>
              <a:t>Normativa AAGG</a:t>
            </a:r>
          </a:p>
          <a:p>
            <a:pPr algn="ctr"/>
            <a:endParaRPr lang="es-ES" sz="3200" kern="10" dirty="0" smtClean="0">
              <a:solidFill>
                <a:srgbClr val="233C0A"/>
              </a:solidFill>
              <a:latin typeface="Arial Black"/>
            </a:endParaRPr>
          </a:p>
          <a:p>
            <a:pPr algn="ctr"/>
            <a:r>
              <a:rPr lang="es-ES" sz="3200" kern="10" dirty="0" err="1" smtClean="0">
                <a:solidFill>
                  <a:srgbClr val="233C0A"/>
                </a:solidFill>
                <a:latin typeface="Arial Black"/>
              </a:rPr>
              <a:t>Seveso</a:t>
            </a:r>
            <a:r>
              <a:rPr lang="es-ES" sz="3200" kern="10" dirty="0" smtClean="0">
                <a:solidFill>
                  <a:srgbClr val="233C0A"/>
                </a:solidFill>
                <a:latin typeface="Arial Black"/>
              </a:rPr>
              <a:t> III </a:t>
            </a:r>
          </a:p>
          <a:p>
            <a:pPr algn="ctr"/>
            <a:endParaRPr lang="es-ES" sz="3200" kern="10" dirty="0" smtClean="0">
              <a:solidFill>
                <a:srgbClr val="233C0A"/>
              </a:solidFill>
              <a:latin typeface="Arial Black"/>
            </a:endParaRPr>
          </a:p>
          <a:p>
            <a:pPr algn="ctr"/>
            <a:r>
              <a:rPr lang="es-ES" sz="3200" kern="10" dirty="0" smtClean="0">
                <a:solidFill>
                  <a:srgbClr val="233C0A"/>
                </a:solidFill>
                <a:latin typeface="Arial Black"/>
              </a:rPr>
              <a:t>BASF Española S.L.</a:t>
            </a:r>
            <a:endParaRPr lang="es-ES" sz="3200" kern="10" dirty="0">
              <a:solidFill>
                <a:srgbClr val="233C0A"/>
              </a:solidFill>
              <a:latin typeface="Arial Black"/>
            </a:endParaRPr>
          </a:p>
        </p:txBody>
      </p:sp>
      <p:sp>
        <p:nvSpPr>
          <p:cNvPr id="2" name="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a-ES" dirty="0" smtClean="0"/>
              <a:t>10/06/13; Dir 2012/18/UE</a:t>
            </a:r>
            <a:endParaRPr lang="ca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41742B-5494-4E34-8691-DB68B4CC7418}" type="slidenum">
              <a:rPr lang="ca-ES" smtClean="0"/>
              <a:pPr>
                <a:defRPr/>
              </a:pPr>
              <a:t>1</a:t>
            </a:fld>
            <a:endParaRPr lang="ca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 txBox="1">
            <a:spLocks/>
          </p:cNvSpPr>
          <p:nvPr/>
        </p:nvSpPr>
        <p:spPr bwMode="auto">
          <a:xfrm>
            <a:off x="165000" y="476672"/>
            <a:ext cx="7129463" cy="854075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s-ES" sz="3400" dirty="0" smtClean="0">
                <a:solidFill>
                  <a:schemeClr val="bg1"/>
                </a:solidFill>
              </a:rPr>
              <a:t>Industria química en Tarragona</a:t>
            </a:r>
          </a:p>
          <a:p>
            <a:r>
              <a:rPr lang="es-ES" sz="2400" dirty="0" smtClean="0">
                <a:solidFill>
                  <a:schemeClr val="bg1"/>
                </a:solidFill>
              </a:rPr>
              <a:t>Integración de la producción</a:t>
            </a:r>
            <a:endParaRPr lang="es-ES" sz="2400" dirty="0">
              <a:solidFill>
                <a:schemeClr val="bg1"/>
              </a:solidFill>
            </a:endParaRPr>
          </a:p>
        </p:txBody>
      </p:sp>
      <p:sp>
        <p:nvSpPr>
          <p:cNvPr id="2" name="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a-ES" dirty="0" smtClean="0"/>
              <a:t>10/06/13; Dir 2012/18/UE</a:t>
            </a:r>
            <a:endParaRPr lang="ca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5B50F2-69A6-4F5E-954B-5973AFC89B69}" type="slidenum">
              <a:rPr lang="ca-ES" smtClean="0"/>
              <a:pPr>
                <a:defRPr/>
              </a:pPr>
              <a:t>10</a:t>
            </a:fld>
            <a:endParaRPr lang="ca-ES" dirty="0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3390900" y="4197350"/>
            <a:ext cx="1562100" cy="374650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FF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2200" b="1">
                <a:solidFill>
                  <a:schemeClr val="bg1"/>
                </a:solidFill>
                <a:latin typeface="Arial" charset="0"/>
              </a:rPr>
              <a:t>BASF</a:t>
            </a: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2538413" y="2209800"/>
            <a:ext cx="1208087" cy="374650"/>
          </a:xfrm>
          <a:prstGeom prst="rect">
            <a:avLst/>
          </a:prstGeom>
          <a:solidFill>
            <a:srgbClr val="6699FF"/>
          </a:solidFill>
          <a:ln w="9525">
            <a:solidFill>
              <a:srgbClr val="66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5555" tIns="37777" rIns="75555" bIns="37777" anchor="ctr"/>
          <a:lstStyle/>
          <a:p>
            <a:pPr algn="ctr" eaLnBrk="0" hangingPunct="0"/>
            <a:r>
              <a:rPr lang="en-US" sz="1200" b="1">
                <a:solidFill>
                  <a:schemeClr val="bg1"/>
                </a:solidFill>
                <a:latin typeface="Arial" charset="0"/>
              </a:rPr>
              <a:t>BASELL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5588000" y="2232025"/>
            <a:ext cx="2870200" cy="374650"/>
          </a:xfrm>
          <a:prstGeom prst="rect">
            <a:avLst/>
          </a:prstGeom>
          <a:solidFill>
            <a:srgbClr val="6699FF"/>
          </a:solidFill>
          <a:ln w="9525">
            <a:solidFill>
              <a:srgbClr val="66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5555" tIns="37777" rIns="75555" bIns="37777" anchor="ctr"/>
          <a:lstStyle/>
          <a:p>
            <a:pPr algn="ctr" eaLnBrk="0" hangingPunct="0"/>
            <a:r>
              <a:rPr lang="en-US" sz="1200" b="1">
                <a:solidFill>
                  <a:schemeClr val="bg1"/>
                </a:solidFill>
                <a:latin typeface="Arial" charset="0"/>
              </a:rPr>
              <a:t>BASF SONATRACH PROPANCHEM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620713" y="1708150"/>
            <a:ext cx="1989137" cy="374650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6699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5555" tIns="37777" rIns="75555" bIns="37777" anchor="ctr"/>
          <a:lstStyle/>
          <a:p>
            <a:pPr algn="ctr" eaLnBrk="0" hangingPunct="0"/>
            <a:r>
              <a:rPr lang="en-US" sz="1200" b="1">
                <a:solidFill>
                  <a:schemeClr val="bg1"/>
                </a:solidFill>
                <a:latin typeface="Arial" charset="0"/>
              </a:rPr>
              <a:t>ENGELHARD CCT</a:t>
            </a:r>
          </a:p>
        </p:txBody>
      </p:sp>
      <p:grpSp>
        <p:nvGrpSpPr>
          <p:cNvPr id="10" name="Group 9"/>
          <p:cNvGrpSpPr>
            <a:grpSpLocks/>
          </p:cNvGrpSpPr>
          <p:nvPr/>
        </p:nvGrpSpPr>
        <p:grpSpPr bwMode="auto">
          <a:xfrm>
            <a:off x="903288" y="2133600"/>
            <a:ext cx="6945312" cy="4114800"/>
            <a:chOff x="569" y="1344"/>
            <a:chExt cx="4375" cy="2592"/>
          </a:xfrm>
        </p:grpSpPr>
        <p:sp>
          <p:nvSpPr>
            <p:cNvPr id="11" name="Line 10"/>
            <p:cNvSpPr>
              <a:spLocks noChangeShapeType="1"/>
            </p:cNvSpPr>
            <p:nvPr/>
          </p:nvSpPr>
          <p:spPr bwMode="auto">
            <a:xfrm>
              <a:off x="752" y="1568"/>
              <a:ext cx="0" cy="144"/>
            </a:xfrm>
            <a:prstGeom prst="line">
              <a:avLst/>
            </a:prstGeom>
            <a:noFill/>
            <a:ln w="222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2" name="Line 11"/>
            <p:cNvSpPr>
              <a:spLocks noChangeShapeType="1"/>
            </p:cNvSpPr>
            <p:nvPr/>
          </p:nvSpPr>
          <p:spPr bwMode="auto">
            <a:xfrm flipH="1">
              <a:off x="4224" y="2248"/>
              <a:ext cx="720" cy="0"/>
            </a:xfrm>
            <a:prstGeom prst="line">
              <a:avLst/>
            </a:prstGeom>
            <a:noFill/>
            <a:ln w="2222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3" name="Text Box 12"/>
            <p:cNvSpPr txBox="1">
              <a:spLocks noChangeArrowheads="1"/>
            </p:cNvSpPr>
            <p:nvPr/>
          </p:nvSpPr>
          <p:spPr bwMode="auto">
            <a:xfrm>
              <a:off x="2718" y="1344"/>
              <a:ext cx="445" cy="1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00800" tIns="41559" rIns="83119" bIns="41559">
              <a:spAutoFit/>
            </a:bodyPr>
            <a:lstStyle>
              <a:lvl1pPr defTabSz="8318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defTabSz="8318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defTabSz="8318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defTabSz="8318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defTabSz="8318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defTabSz="83185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defTabSz="83185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defTabSz="83185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defTabSz="83185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800" b="1">
                  <a:solidFill>
                    <a:schemeClr val="accent2"/>
                  </a:solidFill>
                  <a:latin typeface="Arial" charset="0"/>
                </a:rPr>
                <a:t>Propylene</a:t>
              </a:r>
            </a:p>
          </p:txBody>
        </p:sp>
        <p:sp>
          <p:nvSpPr>
            <p:cNvPr id="14" name="Line 13"/>
            <p:cNvSpPr>
              <a:spLocks noChangeShapeType="1"/>
            </p:cNvSpPr>
            <p:nvPr/>
          </p:nvSpPr>
          <p:spPr bwMode="auto">
            <a:xfrm flipH="1">
              <a:off x="2359" y="1462"/>
              <a:ext cx="1163" cy="0"/>
            </a:xfrm>
            <a:prstGeom prst="line">
              <a:avLst/>
            </a:prstGeom>
            <a:noFill/>
            <a:ln w="2222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5" name="Line 14"/>
            <p:cNvSpPr>
              <a:spLocks noChangeShapeType="1"/>
            </p:cNvSpPr>
            <p:nvPr/>
          </p:nvSpPr>
          <p:spPr bwMode="auto">
            <a:xfrm rot="10800000" flipH="1" flipV="1">
              <a:off x="935" y="1523"/>
              <a:ext cx="671" cy="0"/>
            </a:xfrm>
            <a:prstGeom prst="line">
              <a:avLst/>
            </a:prstGeom>
            <a:noFill/>
            <a:ln w="2222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6" name="Text Box 15"/>
            <p:cNvSpPr txBox="1">
              <a:spLocks noChangeArrowheads="1"/>
            </p:cNvSpPr>
            <p:nvPr/>
          </p:nvSpPr>
          <p:spPr bwMode="auto">
            <a:xfrm>
              <a:off x="569" y="1467"/>
              <a:ext cx="459" cy="1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83119" tIns="21600" rIns="83119" bIns="41559">
              <a:spAutoFit/>
            </a:bodyPr>
            <a:lstStyle>
              <a:lvl1pPr defTabSz="8318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defTabSz="8318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defTabSz="8318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defTabSz="8318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defTabSz="8318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defTabSz="83185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defTabSz="83185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defTabSz="83185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defTabSz="83185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lnSpc>
                  <a:spcPct val="90000"/>
                </a:lnSpc>
              </a:pPr>
              <a:r>
                <a:rPr lang="en-US" sz="800" b="1">
                  <a:solidFill>
                    <a:schemeClr val="accent2"/>
                  </a:solidFill>
                  <a:latin typeface="Arial" charset="0"/>
                </a:rPr>
                <a:t>Propylene</a:t>
              </a:r>
            </a:p>
          </p:txBody>
        </p:sp>
        <p:sp>
          <p:nvSpPr>
            <p:cNvPr id="17" name="Text Box 16"/>
            <p:cNvSpPr txBox="1">
              <a:spLocks noChangeArrowheads="1"/>
            </p:cNvSpPr>
            <p:nvPr/>
          </p:nvSpPr>
          <p:spPr bwMode="auto">
            <a:xfrm>
              <a:off x="4403" y="2135"/>
              <a:ext cx="445" cy="1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00800" tIns="41559" rIns="83119" bIns="41559">
              <a:spAutoFit/>
            </a:bodyPr>
            <a:lstStyle>
              <a:lvl1pPr defTabSz="8318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defTabSz="8318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defTabSz="8318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defTabSz="8318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defTabSz="8318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defTabSz="83185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defTabSz="83185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defTabSz="83185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defTabSz="83185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800" b="1">
                  <a:solidFill>
                    <a:schemeClr val="accent2"/>
                  </a:solidFill>
                  <a:latin typeface="Arial" charset="0"/>
                </a:rPr>
                <a:t>Propylene</a:t>
              </a:r>
            </a:p>
          </p:txBody>
        </p:sp>
        <p:sp>
          <p:nvSpPr>
            <p:cNvPr id="18" name="Line 17"/>
            <p:cNvSpPr>
              <a:spLocks noChangeShapeType="1"/>
            </p:cNvSpPr>
            <p:nvPr/>
          </p:nvSpPr>
          <p:spPr bwMode="auto">
            <a:xfrm>
              <a:off x="4416" y="2256"/>
              <a:ext cx="0" cy="96"/>
            </a:xfrm>
            <a:prstGeom prst="line">
              <a:avLst/>
            </a:prstGeom>
            <a:noFill/>
            <a:ln w="222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9" name="Line 18"/>
            <p:cNvSpPr>
              <a:spLocks noChangeShapeType="1"/>
            </p:cNvSpPr>
            <p:nvPr/>
          </p:nvSpPr>
          <p:spPr bwMode="auto">
            <a:xfrm flipV="1">
              <a:off x="3888" y="2352"/>
              <a:ext cx="528" cy="0"/>
            </a:xfrm>
            <a:prstGeom prst="line">
              <a:avLst/>
            </a:prstGeom>
            <a:noFill/>
            <a:ln w="222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_tradnl"/>
            </a:p>
          </p:txBody>
        </p:sp>
        <p:sp>
          <p:nvSpPr>
            <p:cNvPr id="20" name="Line 19"/>
            <p:cNvSpPr>
              <a:spLocks noChangeShapeType="1"/>
            </p:cNvSpPr>
            <p:nvPr/>
          </p:nvSpPr>
          <p:spPr bwMode="auto">
            <a:xfrm>
              <a:off x="3888" y="2352"/>
              <a:ext cx="0" cy="1584"/>
            </a:xfrm>
            <a:prstGeom prst="line">
              <a:avLst/>
            </a:prstGeom>
            <a:noFill/>
            <a:ln w="2222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_tradnl"/>
            </a:p>
          </p:txBody>
        </p:sp>
      </p:grpSp>
      <p:grpSp>
        <p:nvGrpSpPr>
          <p:cNvPr id="21" name="Group 20"/>
          <p:cNvGrpSpPr>
            <a:grpSpLocks/>
          </p:cNvGrpSpPr>
          <p:nvPr/>
        </p:nvGrpSpPr>
        <p:grpSpPr bwMode="auto">
          <a:xfrm>
            <a:off x="1219200" y="2679700"/>
            <a:ext cx="6656388" cy="1511300"/>
            <a:chOff x="768" y="1688"/>
            <a:chExt cx="4193" cy="952"/>
          </a:xfrm>
        </p:grpSpPr>
        <p:sp>
          <p:nvSpPr>
            <p:cNvPr id="22" name="Line 21"/>
            <p:cNvSpPr>
              <a:spLocks noChangeShapeType="1"/>
            </p:cNvSpPr>
            <p:nvPr/>
          </p:nvSpPr>
          <p:spPr bwMode="auto">
            <a:xfrm>
              <a:off x="2945" y="1800"/>
              <a:ext cx="0" cy="256"/>
            </a:xfrm>
            <a:prstGeom prst="line">
              <a:avLst/>
            </a:prstGeom>
            <a:noFill/>
            <a:ln w="22225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_tradnl"/>
            </a:p>
          </p:txBody>
        </p:sp>
        <p:sp>
          <p:nvSpPr>
            <p:cNvPr id="23" name="Line 22"/>
            <p:cNvSpPr>
              <a:spLocks noChangeShapeType="1"/>
            </p:cNvSpPr>
            <p:nvPr/>
          </p:nvSpPr>
          <p:spPr bwMode="auto">
            <a:xfrm>
              <a:off x="768" y="1872"/>
              <a:ext cx="1" cy="151"/>
            </a:xfrm>
            <a:prstGeom prst="line">
              <a:avLst/>
            </a:prstGeom>
            <a:noFill/>
            <a:ln w="22225">
              <a:solidFill>
                <a:srgbClr val="FF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_tradnl"/>
            </a:p>
          </p:txBody>
        </p:sp>
        <p:sp>
          <p:nvSpPr>
            <p:cNvPr id="24" name="Line 23"/>
            <p:cNvSpPr>
              <a:spLocks noChangeShapeType="1"/>
            </p:cNvSpPr>
            <p:nvPr/>
          </p:nvSpPr>
          <p:spPr bwMode="auto">
            <a:xfrm flipH="1">
              <a:off x="4241" y="2152"/>
              <a:ext cx="720" cy="0"/>
            </a:xfrm>
            <a:prstGeom prst="line">
              <a:avLst/>
            </a:prstGeom>
            <a:noFill/>
            <a:ln w="22225">
              <a:solidFill>
                <a:srgbClr val="FF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_tradnl"/>
            </a:p>
          </p:txBody>
        </p:sp>
        <p:sp>
          <p:nvSpPr>
            <p:cNvPr id="25" name="Text Box 24"/>
            <p:cNvSpPr txBox="1">
              <a:spLocks noChangeArrowheads="1"/>
            </p:cNvSpPr>
            <p:nvPr/>
          </p:nvSpPr>
          <p:spPr bwMode="auto">
            <a:xfrm>
              <a:off x="4433" y="2039"/>
              <a:ext cx="445" cy="1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00800" tIns="41559" rIns="83119" bIns="41559">
              <a:spAutoFit/>
            </a:bodyPr>
            <a:lstStyle>
              <a:lvl1pPr defTabSz="8318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defTabSz="8318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defTabSz="8318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defTabSz="8318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defTabSz="8318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defTabSz="83185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defTabSz="83185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defTabSz="83185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defTabSz="83185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800" b="1">
                  <a:solidFill>
                    <a:srgbClr val="FF3300"/>
                  </a:solidFill>
                  <a:latin typeface="Arial" charset="0"/>
                </a:rPr>
                <a:t>Ethylene</a:t>
              </a:r>
            </a:p>
          </p:txBody>
        </p:sp>
        <p:sp>
          <p:nvSpPr>
            <p:cNvPr id="26" name="Line 25"/>
            <p:cNvSpPr>
              <a:spLocks noChangeShapeType="1"/>
            </p:cNvSpPr>
            <p:nvPr/>
          </p:nvSpPr>
          <p:spPr bwMode="auto">
            <a:xfrm>
              <a:off x="777" y="1912"/>
              <a:ext cx="2024" cy="8"/>
            </a:xfrm>
            <a:prstGeom prst="line">
              <a:avLst/>
            </a:prstGeom>
            <a:noFill/>
            <a:ln w="22225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_tradnl"/>
            </a:p>
          </p:txBody>
        </p:sp>
        <p:sp>
          <p:nvSpPr>
            <p:cNvPr id="27" name="Line 26"/>
            <p:cNvSpPr>
              <a:spLocks noChangeShapeType="1"/>
            </p:cNvSpPr>
            <p:nvPr/>
          </p:nvSpPr>
          <p:spPr bwMode="auto">
            <a:xfrm>
              <a:off x="2793" y="1920"/>
              <a:ext cx="1" cy="103"/>
            </a:xfrm>
            <a:prstGeom prst="line">
              <a:avLst/>
            </a:prstGeom>
            <a:noFill/>
            <a:ln w="22225">
              <a:solidFill>
                <a:srgbClr val="FF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_tradnl"/>
            </a:p>
          </p:txBody>
        </p:sp>
        <p:sp>
          <p:nvSpPr>
            <p:cNvPr id="28" name="Line 27"/>
            <p:cNvSpPr>
              <a:spLocks noChangeShapeType="1"/>
            </p:cNvSpPr>
            <p:nvPr/>
          </p:nvSpPr>
          <p:spPr bwMode="auto">
            <a:xfrm>
              <a:off x="1889" y="1920"/>
              <a:ext cx="1" cy="103"/>
            </a:xfrm>
            <a:prstGeom prst="line">
              <a:avLst/>
            </a:prstGeom>
            <a:noFill/>
            <a:ln w="22225">
              <a:solidFill>
                <a:srgbClr val="FF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_tradnl"/>
            </a:p>
          </p:txBody>
        </p:sp>
        <p:sp>
          <p:nvSpPr>
            <p:cNvPr id="29" name="Line 28"/>
            <p:cNvSpPr>
              <a:spLocks noChangeShapeType="1"/>
            </p:cNvSpPr>
            <p:nvPr/>
          </p:nvSpPr>
          <p:spPr bwMode="auto">
            <a:xfrm>
              <a:off x="1409" y="1920"/>
              <a:ext cx="1" cy="720"/>
            </a:xfrm>
            <a:prstGeom prst="line">
              <a:avLst/>
            </a:prstGeom>
            <a:noFill/>
            <a:ln w="22225">
              <a:solidFill>
                <a:srgbClr val="FF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_tradnl"/>
            </a:p>
          </p:txBody>
        </p:sp>
        <p:sp>
          <p:nvSpPr>
            <p:cNvPr id="30" name="Text Box 29"/>
            <p:cNvSpPr txBox="1">
              <a:spLocks noChangeArrowheads="1"/>
            </p:cNvSpPr>
            <p:nvPr/>
          </p:nvSpPr>
          <p:spPr bwMode="auto">
            <a:xfrm>
              <a:off x="897" y="1904"/>
              <a:ext cx="445" cy="1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00800" tIns="41559" rIns="83119" bIns="41559">
              <a:spAutoFit/>
            </a:bodyPr>
            <a:lstStyle>
              <a:lvl1pPr defTabSz="8318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defTabSz="8318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defTabSz="8318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defTabSz="8318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defTabSz="8318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defTabSz="83185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defTabSz="83185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defTabSz="83185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defTabSz="83185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800" b="1">
                  <a:solidFill>
                    <a:srgbClr val="FF3300"/>
                  </a:solidFill>
                  <a:latin typeface="Arial" charset="0"/>
                </a:rPr>
                <a:t>Ethylene</a:t>
              </a:r>
            </a:p>
          </p:txBody>
        </p:sp>
        <p:sp>
          <p:nvSpPr>
            <p:cNvPr id="31" name="Line 30"/>
            <p:cNvSpPr>
              <a:spLocks noChangeShapeType="1"/>
            </p:cNvSpPr>
            <p:nvPr/>
          </p:nvSpPr>
          <p:spPr bwMode="auto">
            <a:xfrm flipH="1">
              <a:off x="985" y="1752"/>
              <a:ext cx="1768" cy="0"/>
            </a:xfrm>
            <a:prstGeom prst="line">
              <a:avLst/>
            </a:prstGeom>
            <a:noFill/>
            <a:ln w="22225">
              <a:solidFill>
                <a:srgbClr val="008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_tradnl"/>
            </a:p>
          </p:txBody>
        </p:sp>
        <p:sp>
          <p:nvSpPr>
            <p:cNvPr id="32" name="Text Box 31"/>
            <p:cNvSpPr txBox="1">
              <a:spLocks noChangeArrowheads="1"/>
            </p:cNvSpPr>
            <p:nvPr/>
          </p:nvSpPr>
          <p:spPr bwMode="auto">
            <a:xfrm>
              <a:off x="2705" y="1688"/>
              <a:ext cx="672" cy="1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00800" tIns="41559" rIns="83119" bIns="41559">
              <a:spAutoFit/>
            </a:bodyPr>
            <a:lstStyle>
              <a:lvl1pPr defTabSz="8318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defTabSz="8318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defTabSz="8318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defTabSz="8318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defTabSz="8318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defTabSz="83185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defTabSz="83185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defTabSz="83185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defTabSz="83185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800" b="1">
                  <a:solidFill>
                    <a:srgbClr val="008000"/>
                  </a:solidFill>
                  <a:latin typeface="Arial" charset="0"/>
                </a:rPr>
                <a:t>Ethylene oxide</a:t>
              </a:r>
            </a:p>
          </p:txBody>
        </p:sp>
        <p:sp>
          <p:nvSpPr>
            <p:cNvPr id="33" name="Line 32"/>
            <p:cNvSpPr>
              <a:spLocks noChangeShapeType="1"/>
            </p:cNvSpPr>
            <p:nvPr/>
          </p:nvSpPr>
          <p:spPr bwMode="auto">
            <a:xfrm>
              <a:off x="3233" y="1752"/>
              <a:ext cx="384" cy="0"/>
            </a:xfrm>
            <a:prstGeom prst="line">
              <a:avLst/>
            </a:prstGeom>
            <a:noFill/>
            <a:ln w="22225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_tradnl"/>
            </a:p>
          </p:txBody>
        </p:sp>
        <p:sp>
          <p:nvSpPr>
            <p:cNvPr id="34" name="Line 33"/>
            <p:cNvSpPr>
              <a:spLocks noChangeShapeType="1"/>
            </p:cNvSpPr>
            <p:nvPr/>
          </p:nvSpPr>
          <p:spPr bwMode="auto">
            <a:xfrm>
              <a:off x="3609" y="1752"/>
              <a:ext cx="0" cy="265"/>
            </a:xfrm>
            <a:prstGeom prst="line">
              <a:avLst/>
            </a:prstGeom>
            <a:noFill/>
            <a:ln w="22225">
              <a:solidFill>
                <a:srgbClr val="008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_tradnl"/>
            </a:p>
          </p:txBody>
        </p:sp>
      </p:grpSp>
      <p:grpSp>
        <p:nvGrpSpPr>
          <p:cNvPr id="35" name="Group 34"/>
          <p:cNvGrpSpPr>
            <a:grpSpLocks/>
          </p:cNvGrpSpPr>
          <p:nvPr/>
        </p:nvGrpSpPr>
        <p:grpSpPr bwMode="auto">
          <a:xfrm>
            <a:off x="6705600" y="3086100"/>
            <a:ext cx="1143000" cy="214313"/>
            <a:chOff x="4224" y="1944"/>
            <a:chExt cx="720" cy="135"/>
          </a:xfrm>
        </p:grpSpPr>
        <p:sp>
          <p:nvSpPr>
            <p:cNvPr id="36" name="Line 35"/>
            <p:cNvSpPr>
              <a:spLocks noChangeShapeType="1"/>
            </p:cNvSpPr>
            <p:nvPr/>
          </p:nvSpPr>
          <p:spPr bwMode="auto">
            <a:xfrm flipH="1">
              <a:off x="4224" y="2056"/>
              <a:ext cx="720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_tradnl"/>
            </a:p>
          </p:txBody>
        </p:sp>
        <p:sp>
          <p:nvSpPr>
            <p:cNvPr id="37" name="Text Box 36"/>
            <p:cNvSpPr txBox="1">
              <a:spLocks noChangeArrowheads="1"/>
            </p:cNvSpPr>
            <p:nvPr/>
          </p:nvSpPr>
          <p:spPr bwMode="auto">
            <a:xfrm>
              <a:off x="4384" y="1944"/>
              <a:ext cx="560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800" b="1">
                  <a:latin typeface="Arial" charset="0"/>
                </a:rPr>
                <a:t>C</a:t>
              </a:r>
              <a:r>
                <a:rPr lang="en-US" sz="800" b="1" baseline="-25000">
                  <a:latin typeface="Arial" charset="0"/>
                </a:rPr>
                <a:t>4</a:t>
              </a:r>
              <a:r>
                <a:rPr lang="en-US" sz="800" b="1">
                  <a:latin typeface="Arial" charset="0"/>
                </a:rPr>
                <a:t> Mixtures</a:t>
              </a:r>
            </a:p>
          </p:txBody>
        </p:sp>
      </p:grpSp>
      <p:grpSp>
        <p:nvGrpSpPr>
          <p:cNvPr id="38" name="Group 37"/>
          <p:cNvGrpSpPr>
            <a:grpSpLocks/>
          </p:cNvGrpSpPr>
          <p:nvPr/>
        </p:nvGrpSpPr>
        <p:grpSpPr bwMode="auto">
          <a:xfrm>
            <a:off x="3835400" y="3594100"/>
            <a:ext cx="2184400" cy="2057400"/>
            <a:chOff x="2416" y="2264"/>
            <a:chExt cx="1376" cy="1296"/>
          </a:xfrm>
        </p:grpSpPr>
        <p:sp>
          <p:nvSpPr>
            <p:cNvPr id="39" name="Line 38"/>
            <p:cNvSpPr>
              <a:spLocks noChangeShapeType="1"/>
            </p:cNvSpPr>
            <p:nvPr/>
          </p:nvSpPr>
          <p:spPr bwMode="auto">
            <a:xfrm>
              <a:off x="3792" y="2264"/>
              <a:ext cx="0" cy="1281"/>
            </a:xfrm>
            <a:prstGeom prst="line">
              <a:avLst/>
            </a:prstGeom>
            <a:noFill/>
            <a:ln w="22225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_tradnl"/>
            </a:p>
          </p:txBody>
        </p:sp>
        <p:sp>
          <p:nvSpPr>
            <p:cNvPr id="40" name="Line 39"/>
            <p:cNvSpPr>
              <a:spLocks noChangeShapeType="1"/>
            </p:cNvSpPr>
            <p:nvPr/>
          </p:nvSpPr>
          <p:spPr bwMode="auto">
            <a:xfrm flipH="1">
              <a:off x="2416" y="3536"/>
              <a:ext cx="1374" cy="0"/>
            </a:xfrm>
            <a:prstGeom prst="line">
              <a:avLst/>
            </a:prstGeom>
            <a:noFill/>
            <a:ln w="22225">
              <a:solidFill>
                <a:srgbClr val="FFCC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_tradnl"/>
            </a:p>
          </p:txBody>
        </p:sp>
        <p:sp>
          <p:nvSpPr>
            <p:cNvPr id="41" name="Line 40"/>
            <p:cNvSpPr>
              <a:spLocks noChangeShapeType="1"/>
            </p:cNvSpPr>
            <p:nvPr/>
          </p:nvSpPr>
          <p:spPr bwMode="auto">
            <a:xfrm flipH="1">
              <a:off x="3128" y="2864"/>
              <a:ext cx="664" cy="0"/>
            </a:xfrm>
            <a:prstGeom prst="line">
              <a:avLst/>
            </a:prstGeom>
            <a:noFill/>
            <a:ln w="22225">
              <a:solidFill>
                <a:srgbClr val="FFCC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_tradnl"/>
            </a:p>
          </p:txBody>
        </p:sp>
        <p:sp>
          <p:nvSpPr>
            <p:cNvPr id="42" name="Text Box 41"/>
            <p:cNvSpPr txBox="1">
              <a:spLocks noChangeArrowheads="1"/>
            </p:cNvSpPr>
            <p:nvPr/>
          </p:nvSpPr>
          <p:spPr bwMode="auto">
            <a:xfrm>
              <a:off x="3200" y="2752"/>
              <a:ext cx="445" cy="1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00800" tIns="41559" rIns="83119" bIns="41559">
              <a:spAutoFit/>
            </a:bodyPr>
            <a:lstStyle>
              <a:lvl1pPr defTabSz="8318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defTabSz="8318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defTabSz="8318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defTabSz="8318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defTabSz="8318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defTabSz="83185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defTabSz="83185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defTabSz="83185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defTabSz="83185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800" b="1">
                  <a:solidFill>
                    <a:srgbClr val="FFCC00"/>
                  </a:solidFill>
                  <a:latin typeface="Arial" charset="0"/>
                </a:rPr>
                <a:t>Butadiene</a:t>
              </a:r>
            </a:p>
          </p:txBody>
        </p:sp>
        <p:sp>
          <p:nvSpPr>
            <p:cNvPr id="43" name="Text Box 42"/>
            <p:cNvSpPr txBox="1">
              <a:spLocks noChangeArrowheads="1"/>
            </p:cNvSpPr>
            <p:nvPr/>
          </p:nvSpPr>
          <p:spPr bwMode="auto">
            <a:xfrm>
              <a:off x="3168" y="3431"/>
              <a:ext cx="445" cy="1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00800" tIns="41559" rIns="83119" bIns="41559">
              <a:spAutoFit/>
            </a:bodyPr>
            <a:lstStyle>
              <a:lvl1pPr defTabSz="8318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defTabSz="8318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defTabSz="8318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defTabSz="8318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defTabSz="8318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defTabSz="83185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defTabSz="83185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defTabSz="83185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defTabSz="83185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800" b="1">
                  <a:solidFill>
                    <a:srgbClr val="FFCC00"/>
                  </a:solidFill>
                  <a:latin typeface="Arial" charset="0"/>
                </a:rPr>
                <a:t>Butadiene</a:t>
              </a:r>
            </a:p>
          </p:txBody>
        </p:sp>
      </p:grpSp>
      <p:grpSp>
        <p:nvGrpSpPr>
          <p:cNvPr id="44" name="Group 43"/>
          <p:cNvGrpSpPr>
            <a:grpSpLocks/>
          </p:cNvGrpSpPr>
          <p:nvPr/>
        </p:nvGrpSpPr>
        <p:grpSpPr bwMode="auto">
          <a:xfrm>
            <a:off x="3835400" y="3594100"/>
            <a:ext cx="2192338" cy="1881188"/>
            <a:chOff x="2416" y="2264"/>
            <a:chExt cx="1381" cy="1185"/>
          </a:xfrm>
        </p:grpSpPr>
        <p:sp>
          <p:nvSpPr>
            <p:cNvPr id="45" name="Line 44"/>
            <p:cNvSpPr>
              <a:spLocks noChangeShapeType="1"/>
            </p:cNvSpPr>
            <p:nvPr/>
          </p:nvSpPr>
          <p:spPr bwMode="auto">
            <a:xfrm>
              <a:off x="3744" y="2264"/>
              <a:ext cx="0" cy="576"/>
            </a:xfrm>
            <a:prstGeom prst="line">
              <a:avLst/>
            </a:prstGeom>
            <a:noFill/>
            <a:ln w="22225">
              <a:solidFill>
                <a:srgbClr val="99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_tradnl"/>
            </a:p>
          </p:txBody>
        </p:sp>
        <p:sp>
          <p:nvSpPr>
            <p:cNvPr id="46" name="Line 45"/>
            <p:cNvSpPr>
              <a:spLocks noChangeShapeType="1"/>
            </p:cNvSpPr>
            <p:nvPr/>
          </p:nvSpPr>
          <p:spPr bwMode="auto">
            <a:xfrm>
              <a:off x="3744" y="2880"/>
              <a:ext cx="0" cy="567"/>
            </a:xfrm>
            <a:prstGeom prst="line">
              <a:avLst/>
            </a:prstGeom>
            <a:noFill/>
            <a:ln w="22225">
              <a:solidFill>
                <a:srgbClr val="99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_tradnl"/>
            </a:p>
          </p:txBody>
        </p:sp>
        <p:sp>
          <p:nvSpPr>
            <p:cNvPr id="47" name="Line 46"/>
            <p:cNvSpPr>
              <a:spLocks noChangeShapeType="1"/>
            </p:cNvSpPr>
            <p:nvPr/>
          </p:nvSpPr>
          <p:spPr bwMode="auto">
            <a:xfrm flipH="1">
              <a:off x="2416" y="3440"/>
              <a:ext cx="1331" cy="0"/>
            </a:xfrm>
            <a:prstGeom prst="line">
              <a:avLst/>
            </a:prstGeom>
            <a:noFill/>
            <a:ln w="22225">
              <a:solidFill>
                <a:srgbClr val="99CC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_tradnl"/>
            </a:p>
          </p:txBody>
        </p:sp>
        <p:sp>
          <p:nvSpPr>
            <p:cNvPr id="48" name="Text Box 47"/>
            <p:cNvSpPr txBox="1">
              <a:spLocks noChangeArrowheads="1"/>
            </p:cNvSpPr>
            <p:nvPr/>
          </p:nvSpPr>
          <p:spPr bwMode="auto">
            <a:xfrm>
              <a:off x="3168" y="3320"/>
              <a:ext cx="581" cy="1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00800" tIns="41559" rIns="83119" bIns="41559">
              <a:spAutoFit/>
            </a:bodyPr>
            <a:lstStyle>
              <a:lvl1pPr defTabSz="8318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defTabSz="8318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defTabSz="8318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defTabSz="8318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defTabSz="8318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defTabSz="83185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defTabSz="83185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defTabSz="83185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defTabSz="83185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800" b="1">
                  <a:solidFill>
                    <a:srgbClr val="99CC00"/>
                  </a:solidFill>
                  <a:latin typeface="Arial" charset="0"/>
                </a:rPr>
                <a:t>Acrylonitrile</a:t>
              </a:r>
            </a:p>
          </p:txBody>
        </p:sp>
        <p:sp>
          <p:nvSpPr>
            <p:cNvPr id="49" name="Line 48"/>
            <p:cNvSpPr>
              <a:spLocks noChangeShapeType="1"/>
            </p:cNvSpPr>
            <p:nvPr/>
          </p:nvSpPr>
          <p:spPr bwMode="auto">
            <a:xfrm flipH="1">
              <a:off x="3141" y="2760"/>
              <a:ext cx="611" cy="0"/>
            </a:xfrm>
            <a:prstGeom prst="line">
              <a:avLst/>
            </a:prstGeom>
            <a:noFill/>
            <a:ln w="22225">
              <a:solidFill>
                <a:srgbClr val="99CC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_tradnl"/>
            </a:p>
          </p:txBody>
        </p:sp>
        <p:sp>
          <p:nvSpPr>
            <p:cNvPr id="50" name="Text Box 49"/>
            <p:cNvSpPr txBox="1">
              <a:spLocks noChangeArrowheads="1"/>
            </p:cNvSpPr>
            <p:nvPr/>
          </p:nvSpPr>
          <p:spPr bwMode="auto">
            <a:xfrm>
              <a:off x="3216" y="2655"/>
              <a:ext cx="581" cy="1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00800" tIns="41559" rIns="83119" bIns="41559">
              <a:spAutoFit/>
            </a:bodyPr>
            <a:lstStyle>
              <a:lvl1pPr defTabSz="8318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defTabSz="8318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defTabSz="8318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defTabSz="8318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defTabSz="8318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defTabSz="83185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defTabSz="83185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defTabSz="83185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defTabSz="83185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800" b="1">
                  <a:solidFill>
                    <a:srgbClr val="99CC00"/>
                  </a:solidFill>
                  <a:latin typeface="Arial" charset="0"/>
                </a:rPr>
                <a:t>Acrylonitrile</a:t>
              </a:r>
            </a:p>
          </p:txBody>
        </p:sp>
      </p:grpSp>
      <p:grpSp>
        <p:nvGrpSpPr>
          <p:cNvPr id="51" name="Group 50"/>
          <p:cNvGrpSpPr>
            <a:grpSpLocks/>
          </p:cNvGrpSpPr>
          <p:nvPr/>
        </p:nvGrpSpPr>
        <p:grpSpPr bwMode="auto">
          <a:xfrm>
            <a:off x="152400" y="2057400"/>
            <a:ext cx="8839200" cy="4551363"/>
            <a:chOff x="96" y="1296"/>
            <a:chExt cx="5568" cy="2867"/>
          </a:xfrm>
        </p:grpSpPr>
        <p:sp>
          <p:nvSpPr>
            <p:cNvPr id="52" name="Text Box 51"/>
            <p:cNvSpPr txBox="1">
              <a:spLocks noChangeArrowheads="1"/>
            </p:cNvSpPr>
            <p:nvPr/>
          </p:nvSpPr>
          <p:spPr bwMode="auto">
            <a:xfrm>
              <a:off x="3259" y="3203"/>
              <a:ext cx="581" cy="1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00800" tIns="41559" rIns="83119" bIns="41559">
              <a:spAutoFit/>
            </a:bodyPr>
            <a:lstStyle>
              <a:lvl1pPr defTabSz="8318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defTabSz="8318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defTabSz="8318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defTabSz="8318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defTabSz="8318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defTabSz="83185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defTabSz="83185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defTabSz="83185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defTabSz="83185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800" b="1">
                  <a:solidFill>
                    <a:srgbClr val="CC9900"/>
                  </a:solidFill>
                  <a:latin typeface="Arial" charset="0"/>
                </a:rPr>
                <a:t>Styrene</a:t>
              </a:r>
            </a:p>
          </p:txBody>
        </p:sp>
        <p:sp>
          <p:nvSpPr>
            <p:cNvPr id="53" name="Text Box 52"/>
            <p:cNvSpPr txBox="1">
              <a:spLocks noChangeArrowheads="1"/>
            </p:cNvSpPr>
            <p:nvPr/>
          </p:nvSpPr>
          <p:spPr bwMode="auto">
            <a:xfrm>
              <a:off x="4369" y="2515"/>
              <a:ext cx="183" cy="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 defTabSz="8318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defTabSz="8318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defTabSz="8318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defTabSz="8318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defTabSz="8318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defTabSz="83185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defTabSz="83185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defTabSz="83185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defTabSz="83185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lnSpc>
                  <a:spcPct val="90000"/>
                </a:lnSpc>
              </a:pPr>
              <a:r>
                <a:rPr lang="en-US" sz="800" b="1">
                  <a:latin typeface="Arial" charset="0"/>
                </a:rPr>
                <a:t>LPG</a:t>
              </a:r>
            </a:p>
          </p:txBody>
        </p:sp>
        <p:sp>
          <p:nvSpPr>
            <p:cNvPr id="54" name="Line 53"/>
            <p:cNvSpPr>
              <a:spLocks noChangeShapeType="1"/>
            </p:cNvSpPr>
            <p:nvPr/>
          </p:nvSpPr>
          <p:spPr bwMode="auto">
            <a:xfrm>
              <a:off x="4416" y="2579"/>
              <a:ext cx="1" cy="151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_tradnl"/>
            </a:p>
          </p:txBody>
        </p:sp>
        <p:sp>
          <p:nvSpPr>
            <p:cNvPr id="55" name="Line 54"/>
            <p:cNvSpPr>
              <a:spLocks noChangeShapeType="1"/>
            </p:cNvSpPr>
            <p:nvPr/>
          </p:nvSpPr>
          <p:spPr bwMode="auto">
            <a:xfrm>
              <a:off x="4504" y="2539"/>
              <a:ext cx="584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_tradnl"/>
            </a:p>
          </p:txBody>
        </p:sp>
        <p:sp>
          <p:nvSpPr>
            <p:cNvPr id="56" name="Line 55"/>
            <p:cNvSpPr>
              <a:spLocks noChangeShapeType="1"/>
            </p:cNvSpPr>
            <p:nvPr/>
          </p:nvSpPr>
          <p:spPr bwMode="auto">
            <a:xfrm flipV="1">
              <a:off x="5088" y="2243"/>
              <a:ext cx="0" cy="295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_tradnl"/>
            </a:p>
          </p:txBody>
        </p:sp>
        <p:sp>
          <p:nvSpPr>
            <p:cNvPr id="57" name="Line 56"/>
            <p:cNvSpPr>
              <a:spLocks noChangeShapeType="1"/>
            </p:cNvSpPr>
            <p:nvPr/>
          </p:nvSpPr>
          <p:spPr bwMode="auto">
            <a:xfrm>
              <a:off x="1640" y="1931"/>
              <a:ext cx="0" cy="96"/>
            </a:xfrm>
            <a:prstGeom prst="line">
              <a:avLst/>
            </a:prstGeom>
            <a:noFill/>
            <a:ln w="22225">
              <a:solidFill>
                <a:srgbClr val="9900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_tradnl"/>
            </a:p>
          </p:txBody>
        </p:sp>
        <p:sp>
          <p:nvSpPr>
            <p:cNvPr id="58" name="Line 57"/>
            <p:cNvSpPr>
              <a:spLocks noChangeShapeType="1"/>
            </p:cNvSpPr>
            <p:nvPr/>
          </p:nvSpPr>
          <p:spPr bwMode="auto">
            <a:xfrm flipV="1">
              <a:off x="5464" y="2531"/>
              <a:ext cx="0" cy="192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_tradnl"/>
            </a:p>
          </p:txBody>
        </p:sp>
        <p:sp>
          <p:nvSpPr>
            <p:cNvPr id="59" name="Rectangle 58"/>
            <p:cNvSpPr>
              <a:spLocks noChangeArrowheads="1"/>
            </p:cNvSpPr>
            <p:nvPr/>
          </p:nvSpPr>
          <p:spPr bwMode="auto">
            <a:xfrm>
              <a:off x="4800" y="3303"/>
              <a:ext cx="768" cy="236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 defTabSz="831850" eaLnBrk="0" hangingPunct="0"/>
              <a:r>
                <a:rPr lang="en-US" sz="1200" b="1">
                  <a:solidFill>
                    <a:srgbClr val="000099"/>
                  </a:solidFill>
                  <a:latin typeface="Arial" charset="0"/>
                </a:rPr>
                <a:t>PRODUCTOS ASFÁLTICOS</a:t>
              </a:r>
            </a:p>
          </p:txBody>
        </p:sp>
        <p:sp>
          <p:nvSpPr>
            <p:cNvPr id="60" name="Rectangle 59"/>
            <p:cNvSpPr>
              <a:spLocks noChangeArrowheads="1"/>
            </p:cNvSpPr>
            <p:nvPr/>
          </p:nvSpPr>
          <p:spPr bwMode="auto">
            <a:xfrm>
              <a:off x="4176" y="2727"/>
              <a:ext cx="651" cy="236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 defTabSz="831850" eaLnBrk="0" hangingPunct="0"/>
              <a:r>
                <a:rPr lang="en-US" sz="1200" b="1">
                  <a:solidFill>
                    <a:srgbClr val="000099"/>
                  </a:solidFill>
                  <a:latin typeface="Arial" charset="0"/>
                </a:rPr>
                <a:t>REPSOL</a:t>
              </a:r>
            </a:p>
            <a:p>
              <a:pPr algn="ctr" defTabSz="831850" eaLnBrk="0" hangingPunct="0"/>
              <a:r>
                <a:rPr lang="en-US" sz="1200" b="1">
                  <a:solidFill>
                    <a:srgbClr val="000099"/>
                  </a:solidFill>
                  <a:latin typeface="Arial" charset="0"/>
                </a:rPr>
                <a:t>BUTANO</a:t>
              </a:r>
            </a:p>
          </p:txBody>
        </p:sp>
        <p:sp>
          <p:nvSpPr>
            <p:cNvPr id="61" name="Rectangle 60"/>
            <p:cNvSpPr>
              <a:spLocks noChangeArrowheads="1"/>
            </p:cNvSpPr>
            <p:nvPr/>
          </p:nvSpPr>
          <p:spPr bwMode="auto">
            <a:xfrm>
              <a:off x="5154" y="3923"/>
              <a:ext cx="510" cy="236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 defTabSz="831850" eaLnBrk="0" hangingPunct="0"/>
              <a:r>
                <a:rPr lang="en-US" sz="1200" b="1">
                  <a:solidFill>
                    <a:srgbClr val="000099"/>
                  </a:solidFill>
                  <a:latin typeface="Arial" charset="0"/>
                </a:rPr>
                <a:t>KEMIRA</a:t>
              </a:r>
            </a:p>
          </p:txBody>
        </p:sp>
        <p:sp>
          <p:nvSpPr>
            <p:cNvPr id="62" name="Rectangle 61"/>
            <p:cNvSpPr>
              <a:spLocks noChangeArrowheads="1"/>
            </p:cNvSpPr>
            <p:nvPr/>
          </p:nvSpPr>
          <p:spPr bwMode="auto">
            <a:xfrm>
              <a:off x="4117" y="3927"/>
              <a:ext cx="875" cy="236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 defTabSz="831850" eaLnBrk="0" hangingPunct="0"/>
              <a:r>
                <a:rPr lang="en-US" sz="1200" b="1">
                  <a:solidFill>
                    <a:srgbClr val="000099"/>
                  </a:solidFill>
                  <a:latin typeface="Arial" charset="0"/>
                </a:rPr>
                <a:t>AZUFRERA Y FERTILIZANTES</a:t>
              </a:r>
            </a:p>
          </p:txBody>
        </p:sp>
        <p:sp>
          <p:nvSpPr>
            <p:cNvPr id="63" name="Text Box 62"/>
            <p:cNvSpPr txBox="1">
              <a:spLocks noChangeArrowheads="1"/>
            </p:cNvSpPr>
            <p:nvPr/>
          </p:nvSpPr>
          <p:spPr bwMode="auto">
            <a:xfrm>
              <a:off x="593" y="3301"/>
              <a:ext cx="655" cy="236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defTabSz="8318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defTabSz="8318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defTabSz="8318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defTabSz="8318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defTabSz="8318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defTabSz="83185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defTabSz="83185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defTabSz="83185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defTabSz="83185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US" sz="1200" b="1">
                  <a:solidFill>
                    <a:srgbClr val="000099"/>
                  </a:solidFill>
                  <a:latin typeface="Arial" charset="0"/>
                </a:rPr>
                <a:t>MESSER </a:t>
              </a:r>
            </a:p>
            <a:p>
              <a:pPr algn="ctr"/>
              <a:r>
                <a:rPr lang="en-US" sz="1200" b="1">
                  <a:solidFill>
                    <a:srgbClr val="000099"/>
                  </a:solidFill>
                  <a:latin typeface="Arial" charset="0"/>
                </a:rPr>
                <a:t>CARBUROS</a:t>
              </a:r>
            </a:p>
          </p:txBody>
        </p:sp>
        <p:sp>
          <p:nvSpPr>
            <p:cNvPr id="64" name="Text Box 63"/>
            <p:cNvSpPr txBox="1">
              <a:spLocks noChangeArrowheads="1"/>
            </p:cNvSpPr>
            <p:nvPr/>
          </p:nvSpPr>
          <p:spPr bwMode="auto">
            <a:xfrm>
              <a:off x="3936" y="3303"/>
              <a:ext cx="731" cy="236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defTabSz="8318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defTabSz="8318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defTabSz="8318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defTabSz="8318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defTabSz="8318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defTabSz="83185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defTabSz="83185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defTabSz="83185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defTabSz="83185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US" sz="1200" b="1">
                  <a:solidFill>
                    <a:srgbClr val="000099"/>
                  </a:solidFill>
                  <a:latin typeface="Arial" charset="0"/>
                </a:rPr>
                <a:t>CARBUROS</a:t>
              </a:r>
            </a:p>
            <a:p>
              <a:pPr algn="ctr"/>
              <a:r>
                <a:rPr lang="en-US" sz="1200" b="1">
                  <a:solidFill>
                    <a:srgbClr val="000099"/>
                  </a:solidFill>
                  <a:latin typeface="Arial" charset="0"/>
                </a:rPr>
                <a:t>METÁLICOS</a:t>
              </a:r>
            </a:p>
          </p:txBody>
        </p:sp>
        <p:sp>
          <p:nvSpPr>
            <p:cNvPr id="65" name="Rectangle 64"/>
            <p:cNvSpPr>
              <a:spLocks noChangeArrowheads="1"/>
            </p:cNvSpPr>
            <p:nvPr/>
          </p:nvSpPr>
          <p:spPr bwMode="auto">
            <a:xfrm>
              <a:off x="4871" y="2727"/>
              <a:ext cx="745" cy="236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 defTabSz="831850" eaLnBrk="0" hangingPunct="0"/>
              <a:r>
                <a:rPr lang="en-US" sz="1200" b="1">
                  <a:solidFill>
                    <a:srgbClr val="000099"/>
                  </a:solidFill>
                  <a:latin typeface="Arial" charset="0"/>
                </a:rPr>
                <a:t>ASFALTOS</a:t>
              </a:r>
            </a:p>
            <a:p>
              <a:pPr algn="ctr" defTabSz="831850" eaLnBrk="0" hangingPunct="0"/>
              <a:r>
                <a:rPr lang="en-US" sz="1200" b="1">
                  <a:solidFill>
                    <a:srgbClr val="000099"/>
                  </a:solidFill>
                  <a:latin typeface="Arial" charset="0"/>
                </a:rPr>
                <a:t>ESPAÑOLES</a:t>
              </a:r>
            </a:p>
          </p:txBody>
        </p:sp>
        <p:sp>
          <p:nvSpPr>
            <p:cNvPr id="66" name="Text Box 65"/>
            <p:cNvSpPr txBox="1">
              <a:spLocks noChangeArrowheads="1"/>
            </p:cNvSpPr>
            <p:nvPr/>
          </p:nvSpPr>
          <p:spPr bwMode="auto">
            <a:xfrm>
              <a:off x="96" y="2631"/>
              <a:ext cx="571" cy="236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defTabSz="8318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defTabSz="8318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defTabSz="8318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defTabSz="8318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defTabSz="8318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defTabSz="83185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defTabSz="83185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defTabSz="83185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defTabSz="83185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US" sz="1200" b="1">
                  <a:solidFill>
                    <a:srgbClr val="000099"/>
                  </a:solidFill>
                  <a:latin typeface="Arial" charset="0"/>
                </a:rPr>
                <a:t>ERCROS</a:t>
              </a:r>
            </a:p>
          </p:txBody>
        </p:sp>
        <p:sp>
          <p:nvSpPr>
            <p:cNvPr id="67" name="Rectangle 66"/>
            <p:cNvSpPr>
              <a:spLocks noChangeArrowheads="1"/>
            </p:cNvSpPr>
            <p:nvPr/>
          </p:nvSpPr>
          <p:spPr bwMode="auto">
            <a:xfrm>
              <a:off x="1171" y="3923"/>
              <a:ext cx="797" cy="236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831850" eaLnBrk="0" hangingPunct="0"/>
              <a:r>
                <a:rPr lang="en-US" sz="1200" b="1">
                  <a:solidFill>
                    <a:srgbClr val="000099"/>
                  </a:solidFill>
                  <a:latin typeface="Arial" charset="0"/>
                </a:rPr>
                <a:t> SOLVAY FLÚOR</a:t>
              </a:r>
            </a:p>
            <a:p>
              <a:pPr algn="ctr" defTabSz="831850" eaLnBrk="0" hangingPunct="0"/>
              <a:r>
                <a:rPr lang="en-US" sz="1200" b="1">
                  <a:solidFill>
                    <a:srgbClr val="000099"/>
                  </a:solidFill>
                  <a:latin typeface="Arial" charset="0"/>
                </a:rPr>
                <a:t> IBÉRICA</a:t>
              </a:r>
            </a:p>
          </p:txBody>
        </p:sp>
        <p:sp>
          <p:nvSpPr>
            <p:cNvPr id="68" name="Line 67"/>
            <p:cNvSpPr>
              <a:spLocks noChangeShapeType="1"/>
            </p:cNvSpPr>
            <p:nvPr/>
          </p:nvSpPr>
          <p:spPr bwMode="auto">
            <a:xfrm>
              <a:off x="748" y="1296"/>
              <a:ext cx="0" cy="79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_tradnl"/>
            </a:p>
          </p:txBody>
        </p:sp>
        <p:sp>
          <p:nvSpPr>
            <p:cNvPr id="69" name="Text Box 68"/>
            <p:cNvSpPr txBox="1">
              <a:spLocks noChangeArrowheads="1"/>
            </p:cNvSpPr>
            <p:nvPr/>
          </p:nvSpPr>
          <p:spPr bwMode="auto">
            <a:xfrm>
              <a:off x="5050" y="2323"/>
              <a:ext cx="422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800" b="1">
                  <a:latin typeface="Arial" charset="0"/>
                </a:rPr>
                <a:t>Asphalts</a:t>
              </a:r>
            </a:p>
          </p:txBody>
        </p:sp>
        <p:sp>
          <p:nvSpPr>
            <p:cNvPr id="70" name="Line 69"/>
            <p:cNvSpPr>
              <a:spLocks noChangeShapeType="1"/>
            </p:cNvSpPr>
            <p:nvPr/>
          </p:nvSpPr>
          <p:spPr bwMode="auto">
            <a:xfrm flipH="1">
              <a:off x="5216" y="2249"/>
              <a:ext cx="1" cy="82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_tradnl"/>
            </a:p>
          </p:txBody>
        </p:sp>
        <p:sp>
          <p:nvSpPr>
            <p:cNvPr id="71" name="Line 70"/>
            <p:cNvSpPr>
              <a:spLocks noChangeShapeType="1"/>
            </p:cNvSpPr>
            <p:nvPr/>
          </p:nvSpPr>
          <p:spPr bwMode="auto">
            <a:xfrm>
              <a:off x="5216" y="2443"/>
              <a:ext cx="1" cy="277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_tradnl"/>
            </a:p>
          </p:txBody>
        </p:sp>
        <p:sp>
          <p:nvSpPr>
            <p:cNvPr id="72" name="Text Box 71"/>
            <p:cNvSpPr txBox="1">
              <a:spLocks noChangeArrowheads="1"/>
            </p:cNvSpPr>
            <p:nvPr/>
          </p:nvSpPr>
          <p:spPr bwMode="auto">
            <a:xfrm>
              <a:off x="5273" y="2427"/>
              <a:ext cx="391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800" b="1">
                  <a:latin typeface="Arial" charset="0"/>
                </a:rPr>
                <a:t>Distillate</a:t>
              </a:r>
            </a:p>
          </p:txBody>
        </p:sp>
        <p:sp>
          <p:nvSpPr>
            <p:cNvPr id="73" name="Line 72"/>
            <p:cNvSpPr>
              <a:spLocks noChangeShapeType="1"/>
            </p:cNvSpPr>
            <p:nvPr/>
          </p:nvSpPr>
          <p:spPr bwMode="auto">
            <a:xfrm flipV="1">
              <a:off x="5464" y="2238"/>
              <a:ext cx="0" cy="205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_tradnl"/>
            </a:p>
          </p:txBody>
        </p:sp>
        <p:sp>
          <p:nvSpPr>
            <p:cNvPr id="74" name="Line 73"/>
            <p:cNvSpPr>
              <a:spLocks noChangeShapeType="1"/>
            </p:cNvSpPr>
            <p:nvPr/>
          </p:nvSpPr>
          <p:spPr bwMode="auto">
            <a:xfrm>
              <a:off x="976" y="1411"/>
              <a:ext cx="624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_tradnl"/>
            </a:p>
          </p:txBody>
        </p:sp>
        <p:sp>
          <p:nvSpPr>
            <p:cNvPr id="75" name="Text Box 74"/>
            <p:cNvSpPr txBox="1">
              <a:spLocks noChangeArrowheads="1"/>
            </p:cNvSpPr>
            <p:nvPr/>
          </p:nvSpPr>
          <p:spPr bwMode="auto">
            <a:xfrm>
              <a:off x="569" y="1353"/>
              <a:ext cx="458" cy="1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83119" tIns="41559" rIns="83119" bIns="41559">
              <a:spAutoFit/>
            </a:bodyPr>
            <a:lstStyle>
              <a:lvl1pPr defTabSz="8318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defTabSz="8318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defTabSz="8318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defTabSz="8318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defTabSz="8318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defTabSz="83185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defTabSz="83185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defTabSz="83185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defTabSz="83185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lnSpc>
                  <a:spcPct val="90000"/>
                </a:lnSpc>
              </a:pPr>
              <a:r>
                <a:rPr lang="en-US" sz="800" b="1">
                  <a:latin typeface="Arial" charset="0"/>
                </a:rPr>
                <a:t>PP-catalyst</a:t>
              </a:r>
            </a:p>
          </p:txBody>
        </p:sp>
        <p:sp>
          <p:nvSpPr>
            <p:cNvPr id="76" name="Line 75"/>
            <p:cNvSpPr>
              <a:spLocks noChangeShapeType="1"/>
            </p:cNvSpPr>
            <p:nvPr/>
          </p:nvSpPr>
          <p:spPr bwMode="auto">
            <a:xfrm>
              <a:off x="336" y="1715"/>
              <a:ext cx="0" cy="624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_tradnl"/>
            </a:p>
          </p:txBody>
        </p:sp>
        <p:sp>
          <p:nvSpPr>
            <p:cNvPr id="77" name="Line 76"/>
            <p:cNvSpPr>
              <a:spLocks noChangeShapeType="1"/>
            </p:cNvSpPr>
            <p:nvPr/>
          </p:nvSpPr>
          <p:spPr bwMode="auto">
            <a:xfrm>
              <a:off x="336" y="1715"/>
              <a:ext cx="192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_tradnl"/>
            </a:p>
          </p:txBody>
        </p:sp>
        <p:sp>
          <p:nvSpPr>
            <p:cNvPr id="78" name="Text Box 77"/>
            <p:cNvSpPr txBox="1">
              <a:spLocks noChangeArrowheads="1"/>
            </p:cNvSpPr>
            <p:nvPr/>
          </p:nvSpPr>
          <p:spPr bwMode="auto">
            <a:xfrm>
              <a:off x="104" y="2330"/>
              <a:ext cx="568" cy="1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83119" tIns="41559" rIns="83119" bIns="41559">
              <a:spAutoFit/>
            </a:bodyPr>
            <a:lstStyle>
              <a:lvl1pPr defTabSz="8318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defTabSz="8318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defTabSz="8318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defTabSz="8318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defTabSz="8318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defTabSz="83185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defTabSz="83185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defTabSz="83185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defTabSz="83185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lnSpc>
                  <a:spcPct val="90000"/>
                </a:lnSpc>
              </a:pPr>
              <a:r>
                <a:rPr lang="en-US" sz="800" b="1">
                  <a:latin typeface="Arial" charset="0"/>
                </a:rPr>
                <a:t>Acetaldehyde</a:t>
              </a:r>
            </a:p>
          </p:txBody>
        </p:sp>
        <p:sp>
          <p:nvSpPr>
            <p:cNvPr id="79" name="Line 78"/>
            <p:cNvSpPr>
              <a:spLocks noChangeShapeType="1"/>
            </p:cNvSpPr>
            <p:nvPr/>
          </p:nvSpPr>
          <p:spPr bwMode="auto">
            <a:xfrm>
              <a:off x="336" y="2443"/>
              <a:ext cx="0" cy="192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_tradnl"/>
            </a:p>
          </p:txBody>
        </p:sp>
        <p:sp>
          <p:nvSpPr>
            <p:cNvPr id="80" name="Line 79"/>
            <p:cNvSpPr>
              <a:spLocks noChangeShapeType="1"/>
            </p:cNvSpPr>
            <p:nvPr/>
          </p:nvSpPr>
          <p:spPr bwMode="auto">
            <a:xfrm>
              <a:off x="1640" y="1803"/>
              <a:ext cx="0" cy="79"/>
            </a:xfrm>
            <a:prstGeom prst="line">
              <a:avLst/>
            </a:prstGeom>
            <a:noFill/>
            <a:ln w="22225">
              <a:solidFill>
                <a:srgbClr val="9900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_tradnl"/>
            </a:p>
          </p:txBody>
        </p:sp>
        <p:sp>
          <p:nvSpPr>
            <p:cNvPr id="81" name="Text Box 80"/>
            <p:cNvSpPr txBox="1">
              <a:spLocks noChangeArrowheads="1"/>
            </p:cNvSpPr>
            <p:nvPr/>
          </p:nvSpPr>
          <p:spPr bwMode="auto">
            <a:xfrm>
              <a:off x="1125" y="1766"/>
              <a:ext cx="459" cy="1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83119" tIns="21600" rIns="83119" bIns="41559">
              <a:spAutoFit/>
            </a:bodyPr>
            <a:lstStyle>
              <a:lvl1pPr defTabSz="8318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defTabSz="8318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defTabSz="8318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defTabSz="8318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defTabSz="8318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defTabSz="83185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defTabSz="83185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defTabSz="83185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defTabSz="83185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lnSpc>
                  <a:spcPct val="90000"/>
                </a:lnSpc>
              </a:pPr>
              <a:r>
                <a:rPr lang="en-US" sz="800" b="1">
                  <a:solidFill>
                    <a:srgbClr val="9900CC"/>
                  </a:solidFill>
                  <a:latin typeface="Arial" charset="0"/>
                </a:rPr>
                <a:t>Hydrogen</a:t>
              </a:r>
            </a:p>
          </p:txBody>
        </p:sp>
        <p:sp>
          <p:nvSpPr>
            <p:cNvPr id="82" name="Line 81"/>
            <p:cNvSpPr>
              <a:spLocks noChangeShapeType="1"/>
            </p:cNvSpPr>
            <p:nvPr/>
          </p:nvSpPr>
          <p:spPr bwMode="auto">
            <a:xfrm flipH="1">
              <a:off x="1496" y="1811"/>
              <a:ext cx="144" cy="0"/>
            </a:xfrm>
            <a:prstGeom prst="line">
              <a:avLst/>
            </a:prstGeom>
            <a:noFill/>
            <a:ln w="22225">
              <a:solidFill>
                <a:srgbClr val="9900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_tradnl"/>
            </a:p>
          </p:txBody>
        </p:sp>
        <p:sp>
          <p:nvSpPr>
            <p:cNvPr id="83" name="Line 82"/>
            <p:cNvSpPr>
              <a:spLocks noChangeShapeType="1"/>
            </p:cNvSpPr>
            <p:nvPr/>
          </p:nvSpPr>
          <p:spPr bwMode="auto">
            <a:xfrm flipH="1">
              <a:off x="968" y="1803"/>
              <a:ext cx="192" cy="0"/>
            </a:xfrm>
            <a:prstGeom prst="line">
              <a:avLst/>
            </a:prstGeom>
            <a:noFill/>
            <a:ln w="22225">
              <a:solidFill>
                <a:srgbClr val="9900CC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_tradnl"/>
            </a:p>
          </p:txBody>
        </p:sp>
        <p:sp>
          <p:nvSpPr>
            <p:cNvPr id="84" name="Line 83"/>
            <p:cNvSpPr>
              <a:spLocks noChangeShapeType="1"/>
            </p:cNvSpPr>
            <p:nvPr/>
          </p:nvSpPr>
          <p:spPr bwMode="auto">
            <a:xfrm>
              <a:off x="4176" y="1824"/>
              <a:ext cx="0" cy="192"/>
            </a:xfrm>
            <a:prstGeom prst="line">
              <a:avLst/>
            </a:prstGeom>
            <a:noFill/>
            <a:ln w="22225">
              <a:solidFill>
                <a:srgbClr val="9966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_tradnl"/>
            </a:p>
          </p:txBody>
        </p:sp>
        <p:sp>
          <p:nvSpPr>
            <p:cNvPr id="85" name="Text Box 84"/>
            <p:cNvSpPr txBox="1">
              <a:spLocks noChangeArrowheads="1"/>
            </p:cNvSpPr>
            <p:nvPr/>
          </p:nvSpPr>
          <p:spPr bwMode="auto">
            <a:xfrm>
              <a:off x="3587" y="1763"/>
              <a:ext cx="685" cy="1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00800" tIns="41559" rIns="83119" bIns="41559">
              <a:spAutoFit/>
            </a:bodyPr>
            <a:lstStyle>
              <a:lvl1pPr defTabSz="8318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defTabSz="8318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defTabSz="8318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defTabSz="8318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defTabSz="8318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defTabSz="83185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defTabSz="83185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defTabSz="83185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defTabSz="83185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800" b="1">
                  <a:solidFill>
                    <a:srgbClr val="996633"/>
                  </a:solidFill>
                  <a:latin typeface="Arial" charset="0"/>
                </a:rPr>
                <a:t>Propylene oxide</a:t>
              </a:r>
            </a:p>
          </p:txBody>
        </p:sp>
        <p:sp>
          <p:nvSpPr>
            <p:cNvPr id="86" name="Line 85"/>
            <p:cNvSpPr>
              <a:spLocks noChangeShapeType="1"/>
            </p:cNvSpPr>
            <p:nvPr/>
          </p:nvSpPr>
          <p:spPr bwMode="auto">
            <a:xfrm flipV="1">
              <a:off x="3352" y="1827"/>
              <a:ext cx="192" cy="0"/>
            </a:xfrm>
            <a:prstGeom prst="line">
              <a:avLst/>
            </a:prstGeom>
            <a:noFill/>
            <a:ln w="22225">
              <a:solidFill>
                <a:srgbClr val="9966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_tradnl"/>
            </a:p>
          </p:txBody>
        </p:sp>
        <p:sp>
          <p:nvSpPr>
            <p:cNvPr id="87" name="Line 86"/>
            <p:cNvSpPr>
              <a:spLocks noChangeShapeType="1"/>
            </p:cNvSpPr>
            <p:nvPr/>
          </p:nvSpPr>
          <p:spPr bwMode="auto">
            <a:xfrm>
              <a:off x="3360" y="1819"/>
              <a:ext cx="0" cy="181"/>
            </a:xfrm>
            <a:prstGeom prst="line">
              <a:avLst/>
            </a:prstGeom>
            <a:noFill/>
            <a:ln w="22225">
              <a:solidFill>
                <a:srgbClr val="996633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_tradnl"/>
            </a:p>
          </p:txBody>
        </p:sp>
        <p:sp>
          <p:nvSpPr>
            <p:cNvPr id="88" name="Line 87"/>
            <p:cNvSpPr>
              <a:spLocks noChangeShapeType="1"/>
            </p:cNvSpPr>
            <p:nvPr/>
          </p:nvSpPr>
          <p:spPr bwMode="auto">
            <a:xfrm>
              <a:off x="1640" y="2243"/>
              <a:ext cx="0" cy="1200"/>
            </a:xfrm>
            <a:prstGeom prst="line">
              <a:avLst/>
            </a:prstGeom>
            <a:noFill/>
            <a:ln w="2222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_tradnl"/>
            </a:p>
          </p:txBody>
        </p:sp>
        <p:sp>
          <p:nvSpPr>
            <p:cNvPr id="89" name="Line 88"/>
            <p:cNvSpPr>
              <a:spLocks noChangeShapeType="1"/>
            </p:cNvSpPr>
            <p:nvPr/>
          </p:nvSpPr>
          <p:spPr bwMode="auto">
            <a:xfrm>
              <a:off x="3688" y="2251"/>
              <a:ext cx="0" cy="480"/>
            </a:xfrm>
            <a:prstGeom prst="line">
              <a:avLst/>
            </a:prstGeom>
            <a:noFill/>
            <a:ln w="22225">
              <a:solidFill>
                <a:srgbClr val="CC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_tradnl"/>
            </a:p>
          </p:txBody>
        </p:sp>
        <p:sp>
          <p:nvSpPr>
            <p:cNvPr id="90" name="Line 89"/>
            <p:cNvSpPr>
              <a:spLocks noChangeShapeType="1"/>
            </p:cNvSpPr>
            <p:nvPr/>
          </p:nvSpPr>
          <p:spPr bwMode="auto">
            <a:xfrm>
              <a:off x="3688" y="2875"/>
              <a:ext cx="0" cy="435"/>
            </a:xfrm>
            <a:prstGeom prst="line">
              <a:avLst/>
            </a:prstGeom>
            <a:noFill/>
            <a:ln w="22225">
              <a:solidFill>
                <a:srgbClr val="CC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_tradnl"/>
            </a:p>
          </p:txBody>
        </p:sp>
        <p:sp>
          <p:nvSpPr>
            <p:cNvPr id="91" name="Line 90"/>
            <p:cNvSpPr>
              <a:spLocks noChangeShapeType="1"/>
            </p:cNvSpPr>
            <p:nvPr/>
          </p:nvSpPr>
          <p:spPr bwMode="auto">
            <a:xfrm flipH="1">
              <a:off x="2416" y="3315"/>
              <a:ext cx="1283" cy="0"/>
            </a:xfrm>
            <a:prstGeom prst="line">
              <a:avLst/>
            </a:prstGeom>
            <a:noFill/>
            <a:ln w="22225">
              <a:solidFill>
                <a:srgbClr val="CC99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_tradnl"/>
            </a:p>
          </p:txBody>
        </p:sp>
        <p:sp>
          <p:nvSpPr>
            <p:cNvPr id="92" name="Line 91"/>
            <p:cNvSpPr>
              <a:spLocks noChangeShapeType="1"/>
            </p:cNvSpPr>
            <p:nvPr/>
          </p:nvSpPr>
          <p:spPr bwMode="auto">
            <a:xfrm>
              <a:off x="3688" y="2763"/>
              <a:ext cx="0" cy="68"/>
            </a:xfrm>
            <a:prstGeom prst="line">
              <a:avLst/>
            </a:prstGeom>
            <a:noFill/>
            <a:ln w="22225">
              <a:solidFill>
                <a:srgbClr val="CC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_tradnl"/>
            </a:p>
          </p:txBody>
        </p:sp>
        <p:sp>
          <p:nvSpPr>
            <p:cNvPr id="93" name="Line 92"/>
            <p:cNvSpPr>
              <a:spLocks noChangeShapeType="1"/>
            </p:cNvSpPr>
            <p:nvPr/>
          </p:nvSpPr>
          <p:spPr bwMode="auto">
            <a:xfrm flipH="1">
              <a:off x="3128" y="2659"/>
              <a:ext cx="567" cy="0"/>
            </a:xfrm>
            <a:prstGeom prst="line">
              <a:avLst/>
            </a:prstGeom>
            <a:noFill/>
            <a:ln w="22225">
              <a:solidFill>
                <a:srgbClr val="CC99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_tradnl"/>
            </a:p>
          </p:txBody>
        </p:sp>
        <p:sp>
          <p:nvSpPr>
            <p:cNvPr id="94" name="Text Box 93"/>
            <p:cNvSpPr txBox="1">
              <a:spLocks noChangeArrowheads="1"/>
            </p:cNvSpPr>
            <p:nvPr/>
          </p:nvSpPr>
          <p:spPr bwMode="auto">
            <a:xfrm>
              <a:off x="3216" y="2555"/>
              <a:ext cx="581" cy="1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00800" tIns="41559" rIns="83119" bIns="41559">
              <a:spAutoFit/>
            </a:bodyPr>
            <a:lstStyle>
              <a:lvl1pPr defTabSz="8318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defTabSz="8318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defTabSz="8318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defTabSz="8318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defTabSz="8318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defTabSz="83185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defTabSz="83185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defTabSz="83185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defTabSz="83185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800" b="1">
                  <a:solidFill>
                    <a:srgbClr val="CC9900"/>
                  </a:solidFill>
                  <a:latin typeface="Arial" charset="0"/>
                </a:rPr>
                <a:t>Styrene</a:t>
              </a:r>
            </a:p>
          </p:txBody>
        </p:sp>
        <p:sp>
          <p:nvSpPr>
            <p:cNvPr id="95" name="Line 94"/>
            <p:cNvSpPr>
              <a:spLocks noChangeShapeType="1"/>
            </p:cNvSpPr>
            <p:nvPr/>
          </p:nvSpPr>
          <p:spPr bwMode="auto">
            <a:xfrm>
              <a:off x="4080" y="3555"/>
              <a:ext cx="0" cy="144"/>
            </a:xfrm>
            <a:prstGeom prst="line">
              <a:avLst/>
            </a:prstGeom>
            <a:noFill/>
            <a:ln w="22225">
              <a:solidFill>
                <a:srgbClr val="33CC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_tradnl"/>
            </a:p>
          </p:txBody>
        </p:sp>
        <p:sp>
          <p:nvSpPr>
            <p:cNvPr id="96" name="Line 95"/>
            <p:cNvSpPr>
              <a:spLocks noChangeShapeType="1"/>
            </p:cNvSpPr>
            <p:nvPr/>
          </p:nvSpPr>
          <p:spPr bwMode="auto">
            <a:xfrm>
              <a:off x="3928" y="3699"/>
              <a:ext cx="154" cy="0"/>
            </a:xfrm>
            <a:prstGeom prst="line">
              <a:avLst/>
            </a:prstGeom>
            <a:noFill/>
            <a:ln w="22225">
              <a:solidFill>
                <a:srgbClr val="33CC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_tradnl"/>
            </a:p>
          </p:txBody>
        </p:sp>
        <p:sp>
          <p:nvSpPr>
            <p:cNvPr id="97" name="Line 96"/>
            <p:cNvSpPr>
              <a:spLocks noChangeShapeType="1"/>
            </p:cNvSpPr>
            <p:nvPr/>
          </p:nvSpPr>
          <p:spPr bwMode="auto">
            <a:xfrm>
              <a:off x="2304" y="3699"/>
              <a:ext cx="1546" cy="0"/>
            </a:xfrm>
            <a:prstGeom prst="line">
              <a:avLst/>
            </a:prstGeom>
            <a:noFill/>
            <a:ln w="22225">
              <a:solidFill>
                <a:srgbClr val="33CC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_tradnl"/>
            </a:p>
          </p:txBody>
        </p:sp>
        <p:sp>
          <p:nvSpPr>
            <p:cNvPr id="98" name="Line 97"/>
            <p:cNvSpPr>
              <a:spLocks noChangeShapeType="1"/>
            </p:cNvSpPr>
            <p:nvPr/>
          </p:nvSpPr>
          <p:spPr bwMode="auto">
            <a:xfrm flipV="1">
              <a:off x="2312" y="3539"/>
              <a:ext cx="0" cy="159"/>
            </a:xfrm>
            <a:prstGeom prst="line">
              <a:avLst/>
            </a:prstGeom>
            <a:noFill/>
            <a:ln w="22225">
              <a:solidFill>
                <a:srgbClr val="33CC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_tradnl"/>
            </a:p>
          </p:txBody>
        </p:sp>
        <p:sp>
          <p:nvSpPr>
            <p:cNvPr id="99" name="Text Box 98"/>
            <p:cNvSpPr txBox="1">
              <a:spLocks noChangeArrowheads="1"/>
            </p:cNvSpPr>
            <p:nvPr/>
          </p:nvSpPr>
          <p:spPr bwMode="auto">
            <a:xfrm>
              <a:off x="3168" y="3594"/>
              <a:ext cx="445" cy="1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00800" tIns="41559" rIns="83119" bIns="41559">
              <a:spAutoFit/>
            </a:bodyPr>
            <a:lstStyle>
              <a:lvl1pPr defTabSz="8318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defTabSz="8318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defTabSz="8318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defTabSz="8318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defTabSz="8318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defTabSz="83185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defTabSz="83185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defTabSz="83185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defTabSz="83185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US" sz="800" b="1">
                  <a:solidFill>
                    <a:srgbClr val="33CCFF"/>
                  </a:solidFill>
                  <a:latin typeface="Arial" charset="0"/>
                </a:rPr>
                <a:t>CO2</a:t>
              </a:r>
            </a:p>
          </p:txBody>
        </p:sp>
        <p:sp>
          <p:nvSpPr>
            <p:cNvPr id="100" name="Line 99"/>
            <p:cNvSpPr>
              <a:spLocks noChangeShapeType="1"/>
            </p:cNvSpPr>
            <p:nvPr/>
          </p:nvSpPr>
          <p:spPr bwMode="auto">
            <a:xfrm>
              <a:off x="4080" y="2483"/>
              <a:ext cx="0" cy="816"/>
            </a:xfrm>
            <a:prstGeom prst="line">
              <a:avLst/>
            </a:prstGeom>
            <a:noFill/>
            <a:ln w="22225">
              <a:solidFill>
                <a:srgbClr val="33CC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01" name="Line 100"/>
            <p:cNvSpPr>
              <a:spLocks noChangeShapeType="1"/>
            </p:cNvSpPr>
            <p:nvPr/>
          </p:nvSpPr>
          <p:spPr bwMode="auto">
            <a:xfrm>
              <a:off x="4080" y="2483"/>
              <a:ext cx="920" cy="0"/>
            </a:xfrm>
            <a:prstGeom prst="line">
              <a:avLst/>
            </a:prstGeom>
            <a:noFill/>
            <a:ln w="22225">
              <a:solidFill>
                <a:srgbClr val="33CC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02" name="Line 101"/>
            <p:cNvSpPr>
              <a:spLocks noChangeShapeType="1"/>
            </p:cNvSpPr>
            <p:nvPr/>
          </p:nvSpPr>
          <p:spPr bwMode="auto">
            <a:xfrm flipV="1">
              <a:off x="5000" y="2243"/>
              <a:ext cx="0" cy="240"/>
            </a:xfrm>
            <a:prstGeom prst="line">
              <a:avLst/>
            </a:prstGeom>
            <a:noFill/>
            <a:ln w="22225">
              <a:solidFill>
                <a:srgbClr val="33CC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03" name="Text Box 102"/>
            <p:cNvSpPr txBox="1">
              <a:spLocks noChangeArrowheads="1"/>
            </p:cNvSpPr>
            <p:nvPr/>
          </p:nvSpPr>
          <p:spPr bwMode="auto">
            <a:xfrm>
              <a:off x="4603" y="2379"/>
              <a:ext cx="445" cy="1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00800" tIns="41559" rIns="83119" bIns="41559">
              <a:spAutoFit/>
            </a:bodyPr>
            <a:lstStyle>
              <a:lvl1pPr defTabSz="8318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defTabSz="8318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defTabSz="8318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defTabSz="8318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defTabSz="8318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defTabSz="83185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defTabSz="83185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defTabSz="83185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defTabSz="83185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US" sz="800" b="1">
                  <a:solidFill>
                    <a:srgbClr val="33CCFF"/>
                  </a:solidFill>
                  <a:latin typeface="Arial" charset="0"/>
                </a:rPr>
                <a:t>CO2</a:t>
              </a:r>
            </a:p>
          </p:txBody>
        </p:sp>
        <p:sp>
          <p:nvSpPr>
            <p:cNvPr id="104" name="Line 103"/>
            <p:cNvSpPr>
              <a:spLocks noChangeShapeType="1"/>
            </p:cNvSpPr>
            <p:nvPr/>
          </p:nvSpPr>
          <p:spPr bwMode="auto">
            <a:xfrm flipH="1">
              <a:off x="1256" y="3443"/>
              <a:ext cx="384" cy="0"/>
            </a:xfrm>
            <a:prstGeom prst="line">
              <a:avLst/>
            </a:prstGeom>
            <a:noFill/>
            <a:ln w="22225">
              <a:solidFill>
                <a:srgbClr val="00CC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05" name="Text Box 104"/>
            <p:cNvSpPr txBox="1">
              <a:spLocks noChangeArrowheads="1"/>
            </p:cNvSpPr>
            <p:nvPr/>
          </p:nvSpPr>
          <p:spPr bwMode="auto">
            <a:xfrm>
              <a:off x="1256" y="3307"/>
              <a:ext cx="581" cy="1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00800" tIns="41559" rIns="83119" bIns="41559">
              <a:spAutoFit/>
            </a:bodyPr>
            <a:lstStyle>
              <a:lvl1pPr defTabSz="8318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defTabSz="8318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defTabSz="8318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defTabSz="8318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defTabSz="8318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defTabSz="83185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defTabSz="83185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defTabSz="83185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defTabSz="83185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800" b="1">
                  <a:solidFill>
                    <a:srgbClr val="00CC00"/>
                  </a:solidFill>
                  <a:latin typeface="Arial" charset="0"/>
                </a:rPr>
                <a:t>Hydrogen</a:t>
              </a:r>
            </a:p>
          </p:txBody>
        </p:sp>
        <p:sp>
          <p:nvSpPr>
            <p:cNvPr id="106" name="Line 105"/>
            <p:cNvSpPr>
              <a:spLocks noChangeShapeType="1"/>
            </p:cNvSpPr>
            <p:nvPr/>
          </p:nvSpPr>
          <p:spPr bwMode="auto">
            <a:xfrm flipH="1">
              <a:off x="1856" y="2771"/>
              <a:ext cx="8" cy="528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07" name="Text Box 106"/>
            <p:cNvSpPr txBox="1">
              <a:spLocks noChangeArrowheads="1"/>
            </p:cNvSpPr>
            <p:nvPr/>
          </p:nvSpPr>
          <p:spPr bwMode="auto">
            <a:xfrm>
              <a:off x="1689" y="2651"/>
              <a:ext cx="391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800" b="1">
                  <a:latin typeface="Arial" charset="0"/>
                </a:rPr>
                <a:t>Chlorine</a:t>
              </a:r>
            </a:p>
          </p:txBody>
        </p:sp>
        <p:sp>
          <p:nvSpPr>
            <p:cNvPr id="108" name="Line 107"/>
            <p:cNvSpPr>
              <a:spLocks noChangeShapeType="1"/>
            </p:cNvSpPr>
            <p:nvPr/>
          </p:nvSpPr>
          <p:spPr bwMode="auto">
            <a:xfrm>
              <a:off x="1856" y="2243"/>
              <a:ext cx="8" cy="432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09" name="Line 108"/>
            <p:cNvSpPr>
              <a:spLocks noChangeShapeType="1"/>
            </p:cNvSpPr>
            <p:nvPr/>
          </p:nvSpPr>
          <p:spPr bwMode="auto">
            <a:xfrm>
              <a:off x="2040" y="3011"/>
              <a:ext cx="0" cy="288"/>
            </a:xfrm>
            <a:prstGeom prst="line">
              <a:avLst/>
            </a:prstGeom>
            <a:noFill/>
            <a:ln w="22225">
              <a:solidFill>
                <a:srgbClr val="CC00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10" name="Line 109"/>
            <p:cNvSpPr>
              <a:spLocks noChangeShapeType="1"/>
            </p:cNvSpPr>
            <p:nvPr/>
          </p:nvSpPr>
          <p:spPr bwMode="auto">
            <a:xfrm>
              <a:off x="2040" y="2771"/>
              <a:ext cx="102" cy="0"/>
            </a:xfrm>
            <a:prstGeom prst="line">
              <a:avLst/>
            </a:prstGeom>
            <a:noFill/>
            <a:ln w="22225">
              <a:solidFill>
                <a:srgbClr val="CC00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11" name="Text Box 110"/>
            <p:cNvSpPr txBox="1">
              <a:spLocks noChangeArrowheads="1"/>
            </p:cNvSpPr>
            <p:nvPr/>
          </p:nvSpPr>
          <p:spPr bwMode="auto">
            <a:xfrm>
              <a:off x="1889" y="2907"/>
              <a:ext cx="391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800" b="1">
                  <a:solidFill>
                    <a:srgbClr val="CC0099"/>
                  </a:solidFill>
                  <a:latin typeface="Arial" charset="0"/>
                </a:rPr>
                <a:t>NaOH</a:t>
              </a:r>
            </a:p>
          </p:txBody>
        </p:sp>
        <p:sp>
          <p:nvSpPr>
            <p:cNvPr id="112" name="Line 111"/>
            <p:cNvSpPr>
              <a:spLocks noChangeShapeType="1"/>
            </p:cNvSpPr>
            <p:nvPr/>
          </p:nvSpPr>
          <p:spPr bwMode="auto">
            <a:xfrm>
              <a:off x="2040" y="2243"/>
              <a:ext cx="0" cy="672"/>
            </a:xfrm>
            <a:prstGeom prst="line">
              <a:avLst/>
            </a:prstGeom>
            <a:noFill/>
            <a:ln w="22225">
              <a:solidFill>
                <a:srgbClr val="CC00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13" name="Line 112"/>
            <p:cNvSpPr>
              <a:spLocks noChangeShapeType="1"/>
            </p:cNvSpPr>
            <p:nvPr/>
          </p:nvSpPr>
          <p:spPr bwMode="auto">
            <a:xfrm>
              <a:off x="2352" y="2147"/>
              <a:ext cx="370" cy="0"/>
            </a:xfrm>
            <a:prstGeom prst="line">
              <a:avLst/>
            </a:prstGeom>
            <a:noFill/>
            <a:ln w="22225">
              <a:solidFill>
                <a:srgbClr val="CC00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14" name="Text Box 113"/>
            <p:cNvSpPr txBox="1">
              <a:spLocks noChangeArrowheads="1"/>
            </p:cNvSpPr>
            <p:nvPr/>
          </p:nvSpPr>
          <p:spPr bwMode="auto">
            <a:xfrm>
              <a:off x="2352" y="2043"/>
              <a:ext cx="391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800" b="1">
                  <a:solidFill>
                    <a:srgbClr val="CC0099"/>
                  </a:solidFill>
                  <a:latin typeface="Arial" charset="0"/>
                </a:rPr>
                <a:t>NaOH</a:t>
              </a:r>
            </a:p>
          </p:txBody>
        </p:sp>
        <p:sp>
          <p:nvSpPr>
            <p:cNvPr id="115" name="Line 114"/>
            <p:cNvSpPr>
              <a:spLocks noChangeShapeType="1"/>
            </p:cNvSpPr>
            <p:nvPr/>
          </p:nvSpPr>
          <p:spPr bwMode="auto">
            <a:xfrm>
              <a:off x="2048" y="3059"/>
              <a:ext cx="1608" cy="0"/>
            </a:xfrm>
            <a:prstGeom prst="line">
              <a:avLst/>
            </a:prstGeom>
            <a:noFill/>
            <a:ln w="22225">
              <a:solidFill>
                <a:srgbClr val="CC00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16" name="Line 115"/>
            <p:cNvSpPr>
              <a:spLocks noChangeShapeType="1"/>
            </p:cNvSpPr>
            <p:nvPr/>
          </p:nvSpPr>
          <p:spPr bwMode="auto">
            <a:xfrm>
              <a:off x="3808" y="3059"/>
              <a:ext cx="64" cy="0"/>
            </a:xfrm>
            <a:prstGeom prst="line">
              <a:avLst/>
            </a:prstGeom>
            <a:noFill/>
            <a:ln w="22225">
              <a:solidFill>
                <a:srgbClr val="CC00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17" name="Line 116"/>
            <p:cNvSpPr>
              <a:spLocks noChangeShapeType="1"/>
            </p:cNvSpPr>
            <p:nvPr/>
          </p:nvSpPr>
          <p:spPr bwMode="auto">
            <a:xfrm>
              <a:off x="3920" y="3059"/>
              <a:ext cx="64" cy="0"/>
            </a:xfrm>
            <a:prstGeom prst="line">
              <a:avLst/>
            </a:prstGeom>
            <a:noFill/>
            <a:ln w="22225">
              <a:solidFill>
                <a:srgbClr val="CC00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18" name="Line 117"/>
            <p:cNvSpPr>
              <a:spLocks noChangeShapeType="1"/>
            </p:cNvSpPr>
            <p:nvPr/>
          </p:nvSpPr>
          <p:spPr bwMode="auto">
            <a:xfrm>
              <a:off x="3984" y="2395"/>
              <a:ext cx="0" cy="664"/>
            </a:xfrm>
            <a:prstGeom prst="line">
              <a:avLst/>
            </a:prstGeom>
            <a:noFill/>
            <a:ln w="22225">
              <a:solidFill>
                <a:srgbClr val="CC00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19" name="Line 118"/>
            <p:cNvSpPr>
              <a:spLocks noChangeShapeType="1"/>
            </p:cNvSpPr>
            <p:nvPr/>
          </p:nvSpPr>
          <p:spPr bwMode="auto">
            <a:xfrm>
              <a:off x="3976" y="2395"/>
              <a:ext cx="960" cy="0"/>
            </a:xfrm>
            <a:prstGeom prst="line">
              <a:avLst/>
            </a:prstGeom>
            <a:noFill/>
            <a:ln w="22225">
              <a:solidFill>
                <a:srgbClr val="CC00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20" name="Line 119"/>
            <p:cNvSpPr>
              <a:spLocks noChangeShapeType="1"/>
            </p:cNvSpPr>
            <p:nvPr/>
          </p:nvSpPr>
          <p:spPr bwMode="auto">
            <a:xfrm flipV="1">
              <a:off x="4928" y="2243"/>
              <a:ext cx="0" cy="144"/>
            </a:xfrm>
            <a:prstGeom prst="line">
              <a:avLst/>
            </a:prstGeom>
            <a:noFill/>
            <a:ln w="22225">
              <a:solidFill>
                <a:srgbClr val="CC00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21" name="Line 120"/>
            <p:cNvSpPr>
              <a:spLocks noChangeShapeType="1"/>
            </p:cNvSpPr>
            <p:nvPr/>
          </p:nvSpPr>
          <p:spPr bwMode="auto">
            <a:xfrm>
              <a:off x="2040" y="1923"/>
              <a:ext cx="0" cy="88"/>
            </a:xfrm>
            <a:prstGeom prst="line">
              <a:avLst/>
            </a:prstGeom>
            <a:noFill/>
            <a:ln w="22225">
              <a:solidFill>
                <a:srgbClr val="CC00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22" name="Line 121"/>
            <p:cNvSpPr>
              <a:spLocks noChangeShapeType="1"/>
            </p:cNvSpPr>
            <p:nvPr/>
          </p:nvSpPr>
          <p:spPr bwMode="auto">
            <a:xfrm>
              <a:off x="2040" y="1755"/>
              <a:ext cx="0" cy="136"/>
            </a:xfrm>
            <a:prstGeom prst="line">
              <a:avLst/>
            </a:prstGeom>
            <a:noFill/>
            <a:ln w="22225">
              <a:solidFill>
                <a:srgbClr val="CC00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23" name="Line 122"/>
            <p:cNvSpPr>
              <a:spLocks noChangeShapeType="1"/>
            </p:cNvSpPr>
            <p:nvPr/>
          </p:nvSpPr>
          <p:spPr bwMode="auto">
            <a:xfrm flipV="1">
              <a:off x="2040" y="1619"/>
              <a:ext cx="0" cy="96"/>
            </a:xfrm>
            <a:prstGeom prst="line">
              <a:avLst/>
            </a:prstGeom>
            <a:noFill/>
            <a:ln w="22225">
              <a:solidFill>
                <a:srgbClr val="CC00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24" name="Text Box 123"/>
            <p:cNvSpPr txBox="1">
              <a:spLocks noChangeArrowheads="1"/>
            </p:cNvSpPr>
            <p:nvPr/>
          </p:nvSpPr>
          <p:spPr bwMode="auto">
            <a:xfrm>
              <a:off x="2000" y="1763"/>
              <a:ext cx="391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800" b="1">
                  <a:solidFill>
                    <a:srgbClr val="CC0099"/>
                  </a:solidFill>
                  <a:latin typeface="Arial" charset="0"/>
                </a:rPr>
                <a:t>NaOH</a:t>
              </a:r>
            </a:p>
          </p:txBody>
        </p:sp>
        <p:sp>
          <p:nvSpPr>
            <p:cNvPr id="125" name="Line 124"/>
            <p:cNvSpPr>
              <a:spLocks noChangeShapeType="1"/>
            </p:cNvSpPr>
            <p:nvPr/>
          </p:nvSpPr>
          <p:spPr bwMode="auto">
            <a:xfrm>
              <a:off x="3072" y="2435"/>
              <a:ext cx="0" cy="192"/>
            </a:xfrm>
            <a:prstGeom prst="line">
              <a:avLst/>
            </a:prstGeom>
            <a:noFill/>
            <a:ln w="22225">
              <a:solidFill>
                <a:srgbClr val="6699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26" name="Line 125"/>
            <p:cNvSpPr>
              <a:spLocks noChangeShapeType="1"/>
            </p:cNvSpPr>
            <p:nvPr/>
          </p:nvSpPr>
          <p:spPr bwMode="auto">
            <a:xfrm>
              <a:off x="2208" y="2251"/>
              <a:ext cx="0" cy="40"/>
            </a:xfrm>
            <a:prstGeom prst="line">
              <a:avLst/>
            </a:prstGeom>
            <a:noFill/>
            <a:ln w="22225">
              <a:solidFill>
                <a:srgbClr val="FF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27" name="Line 126"/>
            <p:cNvSpPr>
              <a:spLocks noChangeShapeType="1"/>
            </p:cNvSpPr>
            <p:nvPr/>
          </p:nvSpPr>
          <p:spPr bwMode="auto">
            <a:xfrm flipV="1">
              <a:off x="2784" y="2243"/>
              <a:ext cx="0" cy="96"/>
            </a:xfrm>
            <a:prstGeom prst="line">
              <a:avLst/>
            </a:prstGeom>
            <a:noFill/>
            <a:ln w="22225">
              <a:solidFill>
                <a:srgbClr val="FF66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28" name="Line 127"/>
            <p:cNvSpPr>
              <a:spLocks noChangeShapeType="1"/>
            </p:cNvSpPr>
            <p:nvPr/>
          </p:nvSpPr>
          <p:spPr bwMode="auto">
            <a:xfrm>
              <a:off x="2312" y="2339"/>
              <a:ext cx="480" cy="0"/>
            </a:xfrm>
            <a:prstGeom prst="line">
              <a:avLst/>
            </a:prstGeom>
            <a:noFill/>
            <a:ln w="22225">
              <a:solidFill>
                <a:srgbClr val="FF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29" name="Text Box 128"/>
            <p:cNvSpPr txBox="1">
              <a:spLocks noChangeArrowheads="1"/>
            </p:cNvSpPr>
            <p:nvPr/>
          </p:nvSpPr>
          <p:spPr bwMode="auto">
            <a:xfrm>
              <a:off x="2121" y="2267"/>
              <a:ext cx="391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800" b="1">
                  <a:solidFill>
                    <a:srgbClr val="FF66FF"/>
                  </a:solidFill>
                  <a:latin typeface="Arial" charset="0"/>
                </a:rPr>
                <a:t>HCl</a:t>
              </a:r>
            </a:p>
          </p:txBody>
        </p:sp>
        <p:sp>
          <p:nvSpPr>
            <p:cNvPr id="130" name="Line 129"/>
            <p:cNvSpPr>
              <a:spLocks noChangeShapeType="1"/>
            </p:cNvSpPr>
            <p:nvPr/>
          </p:nvSpPr>
          <p:spPr bwMode="auto">
            <a:xfrm>
              <a:off x="2208" y="2387"/>
              <a:ext cx="0" cy="240"/>
            </a:xfrm>
            <a:prstGeom prst="line">
              <a:avLst/>
            </a:prstGeom>
            <a:noFill/>
            <a:ln w="22225">
              <a:solidFill>
                <a:srgbClr val="FF66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31" name="Line 130"/>
            <p:cNvSpPr>
              <a:spLocks noChangeShapeType="1"/>
            </p:cNvSpPr>
            <p:nvPr/>
          </p:nvSpPr>
          <p:spPr bwMode="auto">
            <a:xfrm flipV="1">
              <a:off x="816" y="2483"/>
              <a:ext cx="0" cy="816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32" name="Line 131"/>
            <p:cNvSpPr>
              <a:spLocks noChangeShapeType="1"/>
            </p:cNvSpPr>
            <p:nvPr/>
          </p:nvSpPr>
          <p:spPr bwMode="auto">
            <a:xfrm>
              <a:off x="808" y="2483"/>
              <a:ext cx="558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33" name="Line 132"/>
            <p:cNvSpPr>
              <a:spLocks noChangeShapeType="1"/>
            </p:cNvSpPr>
            <p:nvPr/>
          </p:nvSpPr>
          <p:spPr bwMode="auto">
            <a:xfrm>
              <a:off x="1416" y="2483"/>
              <a:ext cx="192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34" name="Line 133"/>
            <p:cNvSpPr>
              <a:spLocks noChangeShapeType="1"/>
            </p:cNvSpPr>
            <p:nvPr/>
          </p:nvSpPr>
          <p:spPr bwMode="auto">
            <a:xfrm>
              <a:off x="1672" y="2483"/>
              <a:ext cx="168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35" name="Line 134"/>
            <p:cNvSpPr>
              <a:spLocks noChangeShapeType="1"/>
            </p:cNvSpPr>
            <p:nvPr/>
          </p:nvSpPr>
          <p:spPr bwMode="auto">
            <a:xfrm>
              <a:off x="1896" y="2483"/>
              <a:ext cx="120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36" name="Line 135"/>
            <p:cNvSpPr>
              <a:spLocks noChangeShapeType="1"/>
            </p:cNvSpPr>
            <p:nvPr/>
          </p:nvSpPr>
          <p:spPr bwMode="auto">
            <a:xfrm>
              <a:off x="2064" y="2483"/>
              <a:ext cx="120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37" name="Line 136"/>
            <p:cNvSpPr>
              <a:spLocks noChangeShapeType="1"/>
            </p:cNvSpPr>
            <p:nvPr/>
          </p:nvSpPr>
          <p:spPr bwMode="auto">
            <a:xfrm>
              <a:off x="2232" y="2483"/>
              <a:ext cx="504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38" name="Text Box 137"/>
            <p:cNvSpPr txBox="1">
              <a:spLocks noChangeArrowheads="1"/>
            </p:cNvSpPr>
            <p:nvPr/>
          </p:nvSpPr>
          <p:spPr bwMode="auto">
            <a:xfrm>
              <a:off x="2712" y="2426"/>
              <a:ext cx="568" cy="1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83119" tIns="41559" rIns="83119" bIns="41559">
              <a:spAutoFit/>
            </a:bodyPr>
            <a:lstStyle>
              <a:lvl1pPr defTabSz="8318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defTabSz="8318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defTabSz="8318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defTabSz="8318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defTabSz="8318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defTabSz="83185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defTabSz="83185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defTabSz="83185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defTabSz="83185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lnSpc>
                  <a:spcPct val="90000"/>
                </a:lnSpc>
              </a:pPr>
              <a:r>
                <a:rPr lang="en-US" sz="800" b="1">
                  <a:latin typeface="Arial" charset="0"/>
                </a:rPr>
                <a:t>Oxygen</a:t>
              </a:r>
            </a:p>
          </p:txBody>
        </p:sp>
        <p:sp>
          <p:nvSpPr>
            <p:cNvPr id="139" name="Line 138"/>
            <p:cNvSpPr>
              <a:spLocks noChangeShapeType="1"/>
            </p:cNvSpPr>
            <p:nvPr/>
          </p:nvSpPr>
          <p:spPr bwMode="auto">
            <a:xfrm>
              <a:off x="2880" y="2531"/>
              <a:ext cx="1" cy="103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40" name="Line 139"/>
            <p:cNvSpPr>
              <a:spLocks noChangeShapeType="1"/>
            </p:cNvSpPr>
            <p:nvPr/>
          </p:nvSpPr>
          <p:spPr bwMode="auto">
            <a:xfrm flipV="1">
              <a:off x="2880" y="2243"/>
              <a:ext cx="0" cy="192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41" name="Text Box 140"/>
            <p:cNvSpPr txBox="1">
              <a:spLocks noChangeArrowheads="1"/>
            </p:cNvSpPr>
            <p:nvPr/>
          </p:nvSpPr>
          <p:spPr bwMode="auto">
            <a:xfrm>
              <a:off x="2936" y="2339"/>
              <a:ext cx="568" cy="1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83119" tIns="41559" rIns="83119" bIns="41559">
              <a:spAutoFit/>
            </a:bodyPr>
            <a:lstStyle>
              <a:lvl1pPr defTabSz="8318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defTabSz="8318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defTabSz="8318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defTabSz="8318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defTabSz="8318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defTabSz="83185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defTabSz="83185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defTabSz="83185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defTabSz="83185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lnSpc>
                  <a:spcPct val="90000"/>
                </a:lnSpc>
              </a:pPr>
              <a:r>
                <a:rPr lang="en-US" sz="800" b="1">
                  <a:solidFill>
                    <a:srgbClr val="669900"/>
                  </a:solidFill>
                  <a:latin typeface="Arial" charset="0"/>
                </a:rPr>
                <a:t>Ethoxylate</a:t>
              </a:r>
            </a:p>
          </p:txBody>
        </p:sp>
        <p:sp>
          <p:nvSpPr>
            <p:cNvPr id="142" name="Line 141"/>
            <p:cNvSpPr>
              <a:spLocks noChangeShapeType="1"/>
            </p:cNvSpPr>
            <p:nvPr/>
          </p:nvSpPr>
          <p:spPr bwMode="auto">
            <a:xfrm>
              <a:off x="3072" y="2251"/>
              <a:ext cx="0" cy="96"/>
            </a:xfrm>
            <a:prstGeom prst="line">
              <a:avLst/>
            </a:prstGeom>
            <a:noFill/>
            <a:ln w="22225">
              <a:solidFill>
                <a:srgbClr val="66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43" name="Line 142"/>
            <p:cNvSpPr>
              <a:spLocks noChangeShapeType="1"/>
            </p:cNvSpPr>
            <p:nvPr/>
          </p:nvSpPr>
          <p:spPr bwMode="auto">
            <a:xfrm>
              <a:off x="1504" y="2835"/>
              <a:ext cx="9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44" name="Line 143"/>
            <p:cNvSpPr>
              <a:spLocks noChangeShapeType="1"/>
            </p:cNvSpPr>
            <p:nvPr/>
          </p:nvSpPr>
          <p:spPr bwMode="auto">
            <a:xfrm>
              <a:off x="1664" y="2835"/>
              <a:ext cx="9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45" name="Text Box 144"/>
            <p:cNvSpPr txBox="1">
              <a:spLocks noChangeArrowheads="1"/>
            </p:cNvSpPr>
            <p:nvPr/>
          </p:nvSpPr>
          <p:spPr bwMode="auto">
            <a:xfrm>
              <a:off x="1600" y="2884"/>
              <a:ext cx="391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800" b="1">
                  <a:latin typeface="Arial" charset="0"/>
                </a:rPr>
                <a:t>Acetic Acid</a:t>
              </a:r>
            </a:p>
          </p:txBody>
        </p:sp>
        <p:sp>
          <p:nvSpPr>
            <p:cNvPr id="146" name="Line 145"/>
            <p:cNvSpPr>
              <a:spLocks noChangeShapeType="1"/>
            </p:cNvSpPr>
            <p:nvPr/>
          </p:nvSpPr>
          <p:spPr bwMode="auto">
            <a:xfrm flipH="1">
              <a:off x="1752" y="2833"/>
              <a:ext cx="1" cy="82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47" name="Line 146"/>
            <p:cNvSpPr>
              <a:spLocks noChangeShapeType="1"/>
            </p:cNvSpPr>
            <p:nvPr/>
          </p:nvSpPr>
          <p:spPr bwMode="auto">
            <a:xfrm>
              <a:off x="1752" y="3059"/>
              <a:ext cx="1" cy="24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48" name="Line 147"/>
            <p:cNvSpPr>
              <a:spLocks noChangeShapeType="1"/>
            </p:cNvSpPr>
            <p:nvPr/>
          </p:nvSpPr>
          <p:spPr bwMode="auto">
            <a:xfrm>
              <a:off x="144" y="2867"/>
              <a:ext cx="0" cy="816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49" name="Line 148"/>
            <p:cNvSpPr>
              <a:spLocks noChangeShapeType="1"/>
            </p:cNvSpPr>
            <p:nvPr/>
          </p:nvSpPr>
          <p:spPr bwMode="auto">
            <a:xfrm>
              <a:off x="144" y="3683"/>
              <a:ext cx="166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50" name="Line 149"/>
            <p:cNvSpPr>
              <a:spLocks noChangeShapeType="1"/>
            </p:cNvSpPr>
            <p:nvPr/>
          </p:nvSpPr>
          <p:spPr bwMode="auto">
            <a:xfrm flipV="1">
              <a:off x="1808" y="3539"/>
              <a:ext cx="0" cy="144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51" name="Text Box 150"/>
            <p:cNvSpPr txBox="1">
              <a:spLocks noChangeArrowheads="1"/>
            </p:cNvSpPr>
            <p:nvPr/>
          </p:nvSpPr>
          <p:spPr bwMode="auto">
            <a:xfrm>
              <a:off x="1304" y="3571"/>
              <a:ext cx="576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800" b="1">
                  <a:latin typeface="Arial" charset="0"/>
                </a:rPr>
                <a:t>Nitric Acid</a:t>
              </a:r>
            </a:p>
          </p:txBody>
        </p:sp>
        <p:sp>
          <p:nvSpPr>
            <p:cNvPr id="152" name="Text Box 151"/>
            <p:cNvSpPr txBox="1">
              <a:spLocks noChangeArrowheads="1"/>
            </p:cNvSpPr>
            <p:nvPr/>
          </p:nvSpPr>
          <p:spPr bwMode="auto">
            <a:xfrm>
              <a:off x="200" y="2995"/>
              <a:ext cx="568" cy="3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83119" tIns="41559" rIns="83119" bIns="41559">
              <a:spAutoFit/>
            </a:bodyPr>
            <a:lstStyle>
              <a:lvl1pPr defTabSz="8318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defTabSz="8318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defTabSz="8318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defTabSz="8318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defTabSz="8318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defTabSz="83185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defTabSz="83185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defTabSz="83185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defTabSz="83185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lnSpc>
                  <a:spcPct val="90000"/>
                </a:lnSpc>
              </a:pPr>
              <a:r>
                <a:rPr lang="en-US" sz="800" b="1">
                  <a:latin typeface="Arial" charset="0"/>
                </a:rPr>
                <a:t>Nitrogen for all companies of the industrial complex</a:t>
              </a:r>
            </a:p>
          </p:txBody>
        </p:sp>
        <p:sp>
          <p:nvSpPr>
            <p:cNvPr id="153" name="Line 152"/>
            <p:cNvSpPr>
              <a:spLocks noChangeShapeType="1"/>
            </p:cNvSpPr>
            <p:nvPr/>
          </p:nvSpPr>
          <p:spPr bwMode="auto">
            <a:xfrm flipH="1">
              <a:off x="352" y="3443"/>
              <a:ext cx="240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54" name="Line 153"/>
            <p:cNvSpPr>
              <a:spLocks noChangeShapeType="1"/>
            </p:cNvSpPr>
            <p:nvPr/>
          </p:nvSpPr>
          <p:spPr bwMode="auto">
            <a:xfrm flipV="1">
              <a:off x="360" y="3291"/>
              <a:ext cx="0" cy="144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55" name="Line 154"/>
            <p:cNvSpPr>
              <a:spLocks noChangeShapeType="1"/>
            </p:cNvSpPr>
            <p:nvPr/>
          </p:nvSpPr>
          <p:spPr bwMode="auto">
            <a:xfrm flipV="1">
              <a:off x="2688" y="3723"/>
              <a:ext cx="0" cy="211"/>
            </a:xfrm>
            <a:prstGeom prst="line">
              <a:avLst/>
            </a:prstGeom>
            <a:noFill/>
            <a:ln w="22225">
              <a:solidFill>
                <a:srgbClr val="99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56" name="Line 155"/>
            <p:cNvSpPr>
              <a:spLocks noChangeShapeType="1"/>
            </p:cNvSpPr>
            <p:nvPr/>
          </p:nvSpPr>
          <p:spPr bwMode="auto">
            <a:xfrm flipV="1">
              <a:off x="2688" y="3547"/>
              <a:ext cx="0" cy="136"/>
            </a:xfrm>
            <a:prstGeom prst="line">
              <a:avLst/>
            </a:prstGeom>
            <a:noFill/>
            <a:ln w="22225">
              <a:solidFill>
                <a:srgbClr val="99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57" name="Line 156"/>
            <p:cNvSpPr>
              <a:spLocks noChangeShapeType="1"/>
            </p:cNvSpPr>
            <p:nvPr/>
          </p:nvSpPr>
          <p:spPr bwMode="auto">
            <a:xfrm flipV="1">
              <a:off x="2688" y="3443"/>
              <a:ext cx="0" cy="57"/>
            </a:xfrm>
            <a:prstGeom prst="line">
              <a:avLst/>
            </a:prstGeom>
            <a:noFill/>
            <a:ln w="22225">
              <a:solidFill>
                <a:srgbClr val="99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58" name="Line 157"/>
            <p:cNvSpPr>
              <a:spLocks noChangeShapeType="1"/>
            </p:cNvSpPr>
            <p:nvPr/>
          </p:nvSpPr>
          <p:spPr bwMode="auto">
            <a:xfrm flipV="1">
              <a:off x="2688" y="3347"/>
              <a:ext cx="0" cy="57"/>
            </a:xfrm>
            <a:prstGeom prst="line">
              <a:avLst/>
            </a:prstGeom>
            <a:noFill/>
            <a:ln w="22225">
              <a:solidFill>
                <a:srgbClr val="99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59" name="Line 158"/>
            <p:cNvSpPr>
              <a:spLocks noChangeShapeType="1"/>
            </p:cNvSpPr>
            <p:nvPr/>
          </p:nvSpPr>
          <p:spPr bwMode="auto">
            <a:xfrm flipV="1">
              <a:off x="2688" y="3243"/>
              <a:ext cx="0" cy="57"/>
            </a:xfrm>
            <a:prstGeom prst="line">
              <a:avLst/>
            </a:prstGeom>
            <a:noFill/>
            <a:ln w="22225">
              <a:solidFill>
                <a:srgbClr val="99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60" name="Text Box 159"/>
            <p:cNvSpPr txBox="1">
              <a:spLocks noChangeArrowheads="1"/>
            </p:cNvSpPr>
            <p:nvPr/>
          </p:nvSpPr>
          <p:spPr bwMode="auto">
            <a:xfrm>
              <a:off x="2456" y="3138"/>
              <a:ext cx="581" cy="1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00800" tIns="41559" rIns="83119" bIns="41559">
              <a:spAutoFit/>
            </a:bodyPr>
            <a:lstStyle>
              <a:lvl1pPr defTabSz="8318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defTabSz="8318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defTabSz="8318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defTabSz="8318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defTabSz="8318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defTabSz="83185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defTabSz="83185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defTabSz="83185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defTabSz="83185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800" b="1">
                  <a:solidFill>
                    <a:srgbClr val="996600"/>
                  </a:solidFill>
                  <a:latin typeface="Arial" charset="0"/>
                </a:rPr>
                <a:t>Vinyl acetate</a:t>
              </a:r>
            </a:p>
          </p:txBody>
        </p:sp>
        <p:sp>
          <p:nvSpPr>
            <p:cNvPr id="161" name="Line 160"/>
            <p:cNvSpPr>
              <a:spLocks noChangeShapeType="1"/>
            </p:cNvSpPr>
            <p:nvPr/>
          </p:nvSpPr>
          <p:spPr bwMode="auto">
            <a:xfrm flipV="1">
              <a:off x="2688" y="3075"/>
              <a:ext cx="0" cy="96"/>
            </a:xfrm>
            <a:prstGeom prst="line">
              <a:avLst/>
            </a:prstGeom>
            <a:noFill/>
            <a:ln w="22225">
              <a:solidFill>
                <a:srgbClr val="99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62" name="Line 161"/>
            <p:cNvSpPr>
              <a:spLocks noChangeShapeType="1"/>
            </p:cNvSpPr>
            <p:nvPr/>
          </p:nvSpPr>
          <p:spPr bwMode="auto">
            <a:xfrm flipV="1">
              <a:off x="2688" y="2867"/>
              <a:ext cx="0" cy="177"/>
            </a:xfrm>
            <a:prstGeom prst="line">
              <a:avLst/>
            </a:prstGeom>
            <a:noFill/>
            <a:ln w="22225">
              <a:solidFill>
                <a:srgbClr val="9966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63" name="Line 162"/>
            <p:cNvSpPr>
              <a:spLocks noChangeShapeType="1"/>
            </p:cNvSpPr>
            <p:nvPr/>
          </p:nvSpPr>
          <p:spPr bwMode="auto">
            <a:xfrm>
              <a:off x="2304" y="3107"/>
              <a:ext cx="0" cy="192"/>
            </a:xfrm>
            <a:prstGeom prst="line">
              <a:avLst/>
            </a:prstGeom>
            <a:noFill/>
            <a:ln w="22225">
              <a:solidFill>
                <a:schemeClr val="bg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64" name="Line 163"/>
            <p:cNvSpPr>
              <a:spLocks noChangeShapeType="1"/>
            </p:cNvSpPr>
            <p:nvPr/>
          </p:nvSpPr>
          <p:spPr bwMode="auto">
            <a:xfrm>
              <a:off x="2304" y="3107"/>
              <a:ext cx="367" cy="0"/>
            </a:xfrm>
            <a:prstGeom prst="line">
              <a:avLst/>
            </a:prstGeom>
            <a:noFill/>
            <a:ln w="222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65" name="Line 164"/>
            <p:cNvSpPr>
              <a:spLocks noChangeShapeType="1"/>
            </p:cNvSpPr>
            <p:nvPr/>
          </p:nvSpPr>
          <p:spPr bwMode="auto">
            <a:xfrm>
              <a:off x="2705" y="3107"/>
              <a:ext cx="655" cy="0"/>
            </a:xfrm>
            <a:prstGeom prst="line">
              <a:avLst/>
            </a:prstGeom>
            <a:noFill/>
            <a:ln w="222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66" name="Line 165"/>
            <p:cNvSpPr>
              <a:spLocks noChangeShapeType="1"/>
            </p:cNvSpPr>
            <p:nvPr/>
          </p:nvSpPr>
          <p:spPr bwMode="auto">
            <a:xfrm flipV="1">
              <a:off x="3360" y="3075"/>
              <a:ext cx="0" cy="41"/>
            </a:xfrm>
            <a:prstGeom prst="line">
              <a:avLst/>
            </a:prstGeom>
            <a:noFill/>
            <a:ln w="222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67" name="Line 166"/>
            <p:cNvSpPr>
              <a:spLocks noChangeShapeType="1"/>
            </p:cNvSpPr>
            <p:nvPr/>
          </p:nvSpPr>
          <p:spPr bwMode="auto">
            <a:xfrm flipV="1">
              <a:off x="3360" y="2859"/>
              <a:ext cx="0" cy="185"/>
            </a:xfrm>
            <a:prstGeom prst="line">
              <a:avLst/>
            </a:prstGeom>
            <a:noFill/>
            <a:ln w="222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68" name="Line 167"/>
            <p:cNvSpPr>
              <a:spLocks noChangeShapeType="1"/>
            </p:cNvSpPr>
            <p:nvPr/>
          </p:nvSpPr>
          <p:spPr bwMode="auto">
            <a:xfrm flipV="1">
              <a:off x="3360" y="2243"/>
              <a:ext cx="0" cy="185"/>
            </a:xfrm>
            <a:prstGeom prst="line">
              <a:avLst/>
            </a:prstGeom>
            <a:noFill/>
            <a:ln w="222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69" name="Line 168"/>
            <p:cNvSpPr>
              <a:spLocks noChangeShapeType="1"/>
            </p:cNvSpPr>
            <p:nvPr/>
          </p:nvSpPr>
          <p:spPr bwMode="auto">
            <a:xfrm flipV="1">
              <a:off x="3360" y="2507"/>
              <a:ext cx="0" cy="57"/>
            </a:xfrm>
            <a:prstGeom prst="line">
              <a:avLst/>
            </a:prstGeom>
            <a:noFill/>
            <a:ln w="222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70" name="Text Box 169"/>
            <p:cNvSpPr txBox="1">
              <a:spLocks noChangeArrowheads="1"/>
            </p:cNvSpPr>
            <p:nvPr/>
          </p:nvSpPr>
          <p:spPr bwMode="auto">
            <a:xfrm>
              <a:off x="3241" y="2404"/>
              <a:ext cx="391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800" b="1">
                  <a:solidFill>
                    <a:schemeClr val="bg2"/>
                  </a:solidFill>
                  <a:latin typeface="Arial" charset="0"/>
                </a:rPr>
                <a:t>HCl</a:t>
              </a:r>
            </a:p>
          </p:txBody>
        </p:sp>
      </p:grpSp>
      <p:grpSp>
        <p:nvGrpSpPr>
          <p:cNvPr id="171" name="Group 170"/>
          <p:cNvGrpSpPr>
            <a:grpSpLocks/>
          </p:cNvGrpSpPr>
          <p:nvPr/>
        </p:nvGrpSpPr>
        <p:grpSpPr bwMode="auto">
          <a:xfrm>
            <a:off x="411163" y="2578100"/>
            <a:ext cx="8428037" cy="4051300"/>
            <a:chOff x="259" y="1624"/>
            <a:chExt cx="5309" cy="2552"/>
          </a:xfrm>
        </p:grpSpPr>
        <p:sp>
          <p:nvSpPr>
            <p:cNvPr id="172" name="Rectangle 171"/>
            <p:cNvSpPr>
              <a:spLocks noChangeArrowheads="1"/>
            </p:cNvSpPr>
            <p:nvPr/>
          </p:nvSpPr>
          <p:spPr bwMode="auto">
            <a:xfrm>
              <a:off x="912" y="2644"/>
              <a:ext cx="586" cy="236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 defTabSz="831850" eaLnBrk="0" hangingPunct="0"/>
              <a:r>
                <a:rPr lang="en-US" sz="1200" b="1">
                  <a:solidFill>
                    <a:srgbClr val="000099"/>
                  </a:solidFill>
                  <a:latin typeface="Arial" charset="0"/>
                </a:rPr>
                <a:t>ERKOL </a:t>
              </a:r>
            </a:p>
          </p:txBody>
        </p:sp>
        <p:sp>
          <p:nvSpPr>
            <p:cNvPr id="173" name="Rectangle 172"/>
            <p:cNvSpPr>
              <a:spLocks noChangeArrowheads="1"/>
            </p:cNvSpPr>
            <p:nvPr/>
          </p:nvSpPr>
          <p:spPr bwMode="auto">
            <a:xfrm>
              <a:off x="4897" y="2020"/>
              <a:ext cx="671" cy="236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 defTabSz="831850" eaLnBrk="0" hangingPunct="0"/>
              <a:r>
                <a:rPr lang="en-US" sz="1200" b="1">
                  <a:solidFill>
                    <a:srgbClr val="000099"/>
                  </a:solidFill>
                  <a:latin typeface="Arial" charset="0"/>
                </a:rPr>
                <a:t>REPSOL </a:t>
              </a:r>
            </a:p>
            <a:p>
              <a:pPr algn="ctr" defTabSz="831850" eaLnBrk="0" hangingPunct="0"/>
              <a:r>
                <a:rPr lang="en-US" sz="1200" b="1">
                  <a:solidFill>
                    <a:srgbClr val="000099"/>
                  </a:solidFill>
                  <a:latin typeface="Arial" charset="0"/>
                </a:rPr>
                <a:t>PETRÓLEO</a:t>
              </a:r>
            </a:p>
          </p:txBody>
        </p:sp>
        <p:sp>
          <p:nvSpPr>
            <p:cNvPr id="174" name="Rectangle 173"/>
            <p:cNvSpPr>
              <a:spLocks noChangeArrowheads="1"/>
            </p:cNvSpPr>
            <p:nvPr/>
          </p:nvSpPr>
          <p:spPr bwMode="auto">
            <a:xfrm>
              <a:off x="2717" y="2020"/>
              <a:ext cx="716" cy="236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 defTabSz="831850" eaLnBrk="0" hangingPunct="0"/>
              <a:r>
                <a:rPr lang="en-US" sz="1200" b="1">
                  <a:solidFill>
                    <a:srgbClr val="000099"/>
                  </a:solidFill>
                  <a:latin typeface="Arial" charset="0"/>
                </a:rPr>
                <a:t>LA SEDA (IQA)</a:t>
              </a:r>
            </a:p>
          </p:txBody>
        </p:sp>
        <p:sp>
          <p:nvSpPr>
            <p:cNvPr id="175" name="Rectangle 174"/>
            <p:cNvSpPr>
              <a:spLocks noChangeArrowheads="1"/>
            </p:cNvSpPr>
            <p:nvPr/>
          </p:nvSpPr>
          <p:spPr bwMode="auto">
            <a:xfrm>
              <a:off x="3552" y="2020"/>
              <a:ext cx="671" cy="236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 defTabSz="831850" eaLnBrk="0" hangingPunct="0"/>
              <a:r>
                <a:rPr lang="en-US" sz="1200" b="1">
                  <a:solidFill>
                    <a:srgbClr val="000099"/>
                  </a:solidFill>
                  <a:latin typeface="Arial" charset="0"/>
                </a:rPr>
                <a:t>REPSOL</a:t>
              </a:r>
            </a:p>
            <a:p>
              <a:pPr algn="ctr" defTabSz="831850" eaLnBrk="0" hangingPunct="0"/>
              <a:r>
                <a:rPr lang="en-US" sz="1200" b="1">
                  <a:solidFill>
                    <a:srgbClr val="000099"/>
                  </a:solidFill>
                  <a:latin typeface="Arial" charset="0"/>
                </a:rPr>
                <a:t>QUÍMICA</a:t>
              </a:r>
            </a:p>
          </p:txBody>
        </p:sp>
        <p:sp>
          <p:nvSpPr>
            <p:cNvPr id="176" name="Rectangle 175"/>
            <p:cNvSpPr>
              <a:spLocks noChangeArrowheads="1"/>
            </p:cNvSpPr>
            <p:nvPr/>
          </p:nvSpPr>
          <p:spPr bwMode="auto">
            <a:xfrm>
              <a:off x="1728" y="3316"/>
              <a:ext cx="672" cy="236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831850" eaLnBrk="0" hangingPunct="0"/>
              <a:r>
                <a:rPr lang="en-US" sz="800" b="1">
                  <a:solidFill>
                    <a:srgbClr val="000099"/>
                  </a:solidFill>
                  <a:latin typeface="Arial" charset="0"/>
                </a:rPr>
                <a:t>BAYER / </a:t>
              </a:r>
              <a:br>
                <a:rPr lang="en-US" sz="800" b="1">
                  <a:solidFill>
                    <a:srgbClr val="000099"/>
                  </a:solidFill>
                  <a:latin typeface="Arial" charset="0"/>
                </a:rPr>
              </a:br>
              <a:r>
                <a:rPr lang="en-US" sz="800" b="1">
                  <a:solidFill>
                    <a:srgbClr val="000099"/>
                  </a:solidFill>
                  <a:latin typeface="Arial" charset="0"/>
                </a:rPr>
                <a:t>LUSTRAN POLYMERS</a:t>
              </a:r>
            </a:p>
          </p:txBody>
        </p:sp>
        <p:sp>
          <p:nvSpPr>
            <p:cNvPr id="177" name="Rectangle 176"/>
            <p:cNvSpPr>
              <a:spLocks noChangeAspect="1" noChangeArrowheads="1"/>
            </p:cNvSpPr>
            <p:nvPr/>
          </p:nvSpPr>
          <p:spPr bwMode="auto">
            <a:xfrm>
              <a:off x="3060" y="3940"/>
              <a:ext cx="876" cy="236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 defTabSz="831850" eaLnBrk="0" hangingPunct="0"/>
              <a:r>
                <a:rPr lang="en-US" sz="1200" b="1">
                  <a:solidFill>
                    <a:srgbClr val="000099"/>
                  </a:solidFill>
                  <a:latin typeface="Arial" charset="0"/>
                </a:rPr>
                <a:t>PROPYLENE TRANSFORMER</a:t>
              </a:r>
            </a:p>
          </p:txBody>
        </p:sp>
        <p:sp>
          <p:nvSpPr>
            <p:cNvPr id="178" name="Rectangle 177"/>
            <p:cNvSpPr>
              <a:spLocks noChangeArrowheads="1"/>
            </p:cNvSpPr>
            <p:nvPr/>
          </p:nvSpPr>
          <p:spPr bwMode="auto">
            <a:xfrm>
              <a:off x="1536" y="2020"/>
              <a:ext cx="815" cy="236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 defTabSz="831850" eaLnBrk="0" hangingPunct="0"/>
              <a:r>
                <a:rPr lang="en-US" sz="1200" b="1">
                  <a:solidFill>
                    <a:srgbClr val="000099"/>
                  </a:solidFill>
                  <a:latin typeface="Arial" charset="0"/>
                </a:rPr>
                <a:t>ARAGONESAS (+AISCONDEL)</a:t>
              </a:r>
            </a:p>
          </p:txBody>
        </p:sp>
        <p:sp>
          <p:nvSpPr>
            <p:cNvPr id="179" name="Rectangle 178"/>
            <p:cNvSpPr>
              <a:spLocks noChangeArrowheads="1"/>
            </p:cNvSpPr>
            <p:nvPr/>
          </p:nvSpPr>
          <p:spPr bwMode="auto">
            <a:xfrm>
              <a:off x="432" y="2018"/>
              <a:ext cx="908" cy="236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 defTabSz="831850" eaLnBrk="0" hangingPunct="0"/>
              <a:r>
                <a:rPr lang="en-US" sz="1200" b="1">
                  <a:solidFill>
                    <a:srgbClr val="000099"/>
                  </a:solidFill>
                  <a:latin typeface="Arial" charset="0"/>
                </a:rPr>
                <a:t>ETHYLENE</a:t>
              </a:r>
            </a:p>
            <a:p>
              <a:pPr algn="ctr" defTabSz="831850" eaLnBrk="0" hangingPunct="0"/>
              <a:r>
                <a:rPr lang="en-US" sz="1200" b="1">
                  <a:solidFill>
                    <a:srgbClr val="000099"/>
                  </a:solidFill>
                  <a:latin typeface="Arial" charset="0"/>
                </a:rPr>
                <a:t>TRANSFORMER</a:t>
              </a:r>
            </a:p>
          </p:txBody>
        </p:sp>
        <p:sp>
          <p:nvSpPr>
            <p:cNvPr id="180" name="Rectangle 179"/>
            <p:cNvSpPr>
              <a:spLocks noChangeArrowheads="1"/>
            </p:cNvSpPr>
            <p:nvPr/>
          </p:nvSpPr>
          <p:spPr bwMode="auto">
            <a:xfrm>
              <a:off x="524" y="1624"/>
              <a:ext cx="444" cy="236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 defTabSz="831850" eaLnBrk="0" hangingPunct="0"/>
              <a:r>
                <a:rPr lang="en-US" sz="1200" b="1">
                  <a:solidFill>
                    <a:srgbClr val="000099"/>
                  </a:solidFill>
                  <a:latin typeface="Arial" charset="0"/>
                </a:rPr>
                <a:t>DOW</a:t>
              </a:r>
            </a:p>
          </p:txBody>
        </p:sp>
        <p:sp>
          <p:nvSpPr>
            <p:cNvPr id="181" name="Rectangle 180"/>
            <p:cNvSpPr>
              <a:spLocks noChangeArrowheads="1"/>
            </p:cNvSpPr>
            <p:nvPr/>
          </p:nvSpPr>
          <p:spPr bwMode="auto">
            <a:xfrm>
              <a:off x="259" y="3937"/>
              <a:ext cx="701" cy="235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831850" eaLnBrk="0" hangingPunct="0"/>
              <a:r>
                <a:rPr lang="en-US" sz="1200" b="1">
                  <a:solidFill>
                    <a:srgbClr val="000099"/>
                  </a:solidFill>
                  <a:latin typeface="Arial" charset="0"/>
                </a:rPr>
                <a:t>CLARIANT</a:t>
              </a:r>
            </a:p>
            <a:p>
              <a:pPr algn="ctr" defTabSz="831850" eaLnBrk="0" hangingPunct="0"/>
              <a:r>
                <a:rPr lang="en-US" sz="1200" b="1">
                  <a:solidFill>
                    <a:srgbClr val="000099"/>
                  </a:solidFill>
                  <a:latin typeface="Arial" charset="0"/>
                </a:rPr>
                <a:t>IBÉRICA</a:t>
              </a:r>
            </a:p>
          </p:txBody>
        </p:sp>
        <p:sp>
          <p:nvSpPr>
            <p:cNvPr id="182" name="Rectangle 181"/>
            <p:cNvSpPr>
              <a:spLocks noChangeArrowheads="1"/>
            </p:cNvSpPr>
            <p:nvPr/>
          </p:nvSpPr>
          <p:spPr bwMode="auto">
            <a:xfrm>
              <a:off x="2206" y="3936"/>
              <a:ext cx="626" cy="234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831850" eaLnBrk="0" hangingPunct="0"/>
              <a:r>
                <a:rPr lang="en-US" sz="1200" b="1">
                  <a:solidFill>
                    <a:srgbClr val="000099"/>
                  </a:solidFill>
                  <a:latin typeface="Arial" charset="0"/>
                </a:rPr>
                <a:t>CELANESE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8961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150813" y="2243138"/>
            <a:ext cx="7164387" cy="488950"/>
          </a:xfrm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z="1600" smtClean="0">
                <a:solidFill>
                  <a:srgbClr val="333399"/>
                </a:solidFill>
              </a:rPr>
              <a:t>PRODUCTION SITE TARRAGONA</a:t>
            </a:r>
            <a:br>
              <a:rPr lang="en-US" sz="1600" smtClean="0">
                <a:solidFill>
                  <a:srgbClr val="333399"/>
                </a:solidFill>
              </a:rPr>
            </a:br>
            <a:r>
              <a:rPr lang="en-US" sz="1600" smtClean="0">
                <a:solidFill>
                  <a:srgbClr val="333399"/>
                </a:solidFill>
              </a:rPr>
              <a:t>European Sites and Target Markets</a:t>
            </a:r>
          </a:p>
        </p:txBody>
      </p:sp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0" y="1600200"/>
            <a:ext cx="9380538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187325">
              <a:lnSpc>
                <a:spcPct val="130000"/>
              </a:lnSpc>
            </a:pPr>
            <a:r>
              <a:rPr lang="es-ES" sz="600">
                <a:solidFill>
                  <a:srgbClr val="E3ECFF"/>
                </a:solidFill>
                <a:latin typeface="Arial" charset="0"/>
                <a:cs typeface="Times New Roman" pitchFamily="18" charset="0"/>
              </a:rPr>
              <a:t>SECURITY MEETING</a:t>
            </a:r>
          </a:p>
        </p:txBody>
      </p:sp>
      <p:pic>
        <p:nvPicPr>
          <p:cNvPr id="12292" name="Picture 4" descr="http://geospace.co.at/images/europe_geospac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47800"/>
            <a:ext cx="9144000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69381" name="Group 5"/>
          <p:cNvGrpSpPr>
            <a:grpSpLocks/>
          </p:cNvGrpSpPr>
          <p:nvPr/>
        </p:nvGrpSpPr>
        <p:grpSpPr bwMode="auto">
          <a:xfrm>
            <a:off x="0" y="4419600"/>
            <a:ext cx="9144000" cy="2295525"/>
            <a:chOff x="0" y="2832"/>
            <a:chExt cx="5760" cy="1446"/>
          </a:xfrm>
        </p:grpSpPr>
        <p:grpSp>
          <p:nvGrpSpPr>
            <p:cNvPr id="12308" name="Group 6"/>
            <p:cNvGrpSpPr>
              <a:grpSpLocks/>
            </p:cNvGrpSpPr>
            <p:nvPr/>
          </p:nvGrpSpPr>
          <p:grpSpPr bwMode="auto">
            <a:xfrm>
              <a:off x="48" y="2832"/>
              <a:ext cx="5136" cy="1440"/>
              <a:chOff x="48" y="2832"/>
              <a:chExt cx="5136" cy="1440"/>
            </a:xfrm>
          </p:grpSpPr>
          <p:sp>
            <p:nvSpPr>
              <p:cNvPr id="12310" name="Freeform 7"/>
              <p:cNvSpPr>
                <a:spLocks/>
              </p:cNvSpPr>
              <p:nvPr/>
            </p:nvSpPr>
            <p:spPr bwMode="auto">
              <a:xfrm>
                <a:off x="480" y="2832"/>
                <a:ext cx="3600" cy="864"/>
              </a:xfrm>
              <a:custGeom>
                <a:avLst/>
                <a:gdLst>
                  <a:gd name="T0" fmla="*/ 864 w 3600"/>
                  <a:gd name="T1" fmla="*/ 192 h 864"/>
                  <a:gd name="T2" fmla="*/ 384 w 3600"/>
                  <a:gd name="T3" fmla="*/ 48 h 864"/>
                  <a:gd name="T4" fmla="*/ 192 w 3600"/>
                  <a:gd name="T5" fmla="*/ 48 h 864"/>
                  <a:gd name="T6" fmla="*/ 96 w 3600"/>
                  <a:gd name="T7" fmla="*/ 288 h 864"/>
                  <a:gd name="T8" fmla="*/ 48 w 3600"/>
                  <a:gd name="T9" fmla="*/ 384 h 864"/>
                  <a:gd name="T10" fmla="*/ 48 w 3600"/>
                  <a:gd name="T11" fmla="*/ 528 h 864"/>
                  <a:gd name="T12" fmla="*/ 240 w 3600"/>
                  <a:gd name="T13" fmla="*/ 624 h 864"/>
                  <a:gd name="T14" fmla="*/ 576 w 3600"/>
                  <a:gd name="T15" fmla="*/ 624 h 864"/>
                  <a:gd name="T16" fmla="*/ 672 w 3600"/>
                  <a:gd name="T17" fmla="*/ 624 h 864"/>
                  <a:gd name="T18" fmla="*/ 816 w 3600"/>
                  <a:gd name="T19" fmla="*/ 528 h 864"/>
                  <a:gd name="T20" fmla="*/ 864 w 3600"/>
                  <a:gd name="T21" fmla="*/ 480 h 864"/>
                  <a:gd name="T22" fmla="*/ 1248 w 3600"/>
                  <a:gd name="T23" fmla="*/ 336 h 864"/>
                  <a:gd name="T24" fmla="*/ 1392 w 3600"/>
                  <a:gd name="T25" fmla="*/ 240 h 864"/>
                  <a:gd name="T26" fmla="*/ 1680 w 3600"/>
                  <a:gd name="T27" fmla="*/ 288 h 864"/>
                  <a:gd name="T28" fmla="*/ 1920 w 3600"/>
                  <a:gd name="T29" fmla="*/ 288 h 864"/>
                  <a:gd name="T30" fmla="*/ 2256 w 3600"/>
                  <a:gd name="T31" fmla="*/ 528 h 864"/>
                  <a:gd name="T32" fmla="*/ 2304 w 3600"/>
                  <a:gd name="T33" fmla="*/ 576 h 864"/>
                  <a:gd name="T34" fmla="*/ 2448 w 3600"/>
                  <a:gd name="T35" fmla="*/ 672 h 864"/>
                  <a:gd name="T36" fmla="*/ 2352 w 3600"/>
                  <a:gd name="T37" fmla="*/ 720 h 864"/>
                  <a:gd name="T38" fmla="*/ 2496 w 3600"/>
                  <a:gd name="T39" fmla="*/ 672 h 864"/>
                  <a:gd name="T40" fmla="*/ 2496 w 3600"/>
                  <a:gd name="T41" fmla="*/ 576 h 864"/>
                  <a:gd name="T42" fmla="*/ 2640 w 3600"/>
                  <a:gd name="T43" fmla="*/ 576 h 864"/>
                  <a:gd name="T44" fmla="*/ 2256 w 3600"/>
                  <a:gd name="T45" fmla="*/ 432 h 864"/>
                  <a:gd name="T46" fmla="*/ 2112 w 3600"/>
                  <a:gd name="T47" fmla="*/ 240 h 864"/>
                  <a:gd name="T48" fmla="*/ 2208 w 3600"/>
                  <a:gd name="T49" fmla="*/ 144 h 864"/>
                  <a:gd name="T50" fmla="*/ 2352 w 3600"/>
                  <a:gd name="T51" fmla="*/ 240 h 864"/>
                  <a:gd name="T52" fmla="*/ 2736 w 3600"/>
                  <a:gd name="T53" fmla="*/ 576 h 864"/>
                  <a:gd name="T54" fmla="*/ 2976 w 3600"/>
                  <a:gd name="T55" fmla="*/ 720 h 864"/>
                  <a:gd name="T56" fmla="*/ 2976 w 3600"/>
                  <a:gd name="T57" fmla="*/ 816 h 864"/>
                  <a:gd name="T58" fmla="*/ 3120 w 3600"/>
                  <a:gd name="T59" fmla="*/ 768 h 864"/>
                  <a:gd name="T60" fmla="*/ 3072 w 3600"/>
                  <a:gd name="T61" fmla="*/ 672 h 864"/>
                  <a:gd name="T62" fmla="*/ 3024 w 3600"/>
                  <a:gd name="T63" fmla="*/ 528 h 864"/>
                  <a:gd name="T64" fmla="*/ 3216 w 3600"/>
                  <a:gd name="T65" fmla="*/ 528 h 864"/>
                  <a:gd name="T66" fmla="*/ 3456 w 3600"/>
                  <a:gd name="T67" fmla="*/ 528 h 864"/>
                  <a:gd name="T68" fmla="*/ 3600 w 3600"/>
                  <a:gd name="T69" fmla="*/ 480 h 864"/>
                  <a:gd name="T70" fmla="*/ 3456 w 3600"/>
                  <a:gd name="T71" fmla="*/ 384 h 864"/>
                  <a:gd name="T72" fmla="*/ 1632 w 3600"/>
                  <a:gd name="T73" fmla="*/ 144 h 864"/>
                  <a:gd name="T74" fmla="*/ 960 w 3600"/>
                  <a:gd name="T75" fmla="*/ 144 h 864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3600" h="864">
                    <a:moveTo>
                      <a:pt x="960" y="144"/>
                    </a:moveTo>
                    <a:lnTo>
                      <a:pt x="864" y="192"/>
                    </a:lnTo>
                    <a:lnTo>
                      <a:pt x="432" y="96"/>
                    </a:lnTo>
                    <a:lnTo>
                      <a:pt x="384" y="48"/>
                    </a:lnTo>
                    <a:lnTo>
                      <a:pt x="288" y="48"/>
                    </a:lnTo>
                    <a:lnTo>
                      <a:pt x="192" y="48"/>
                    </a:lnTo>
                    <a:lnTo>
                      <a:pt x="192" y="144"/>
                    </a:lnTo>
                    <a:lnTo>
                      <a:pt x="96" y="288"/>
                    </a:lnTo>
                    <a:lnTo>
                      <a:pt x="0" y="336"/>
                    </a:lnTo>
                    <a:lnTo>
                      <a:pt x="48" y="384"/>
                    </a:lnTo>
                    <a:lnTo>
                      <a:pt x="0" y="480"/>
                    </a:lnTo>
                    <a:lnTo>
                      <a:pt x="48" y="528"/>
                    </a:lnTo>
                    <a:lnTo>
                      <a:pt x="192" y="528"/>
                    </a:lnTo>
                    <a:lnTo>
                      <a:pt x="240" y="624"/>
                    </a:lnTo>
                    <a:lnTo>
                      <a:pt x="384" y="576"/>
                    </a:lnTo>
                    <a:lnTo>
                      <a:pt x="576" y="624"/>
                    </a:lnTo>
                    <a:lnTo>
                      <a:pt x="624" y="624"/>
                    </a:lnTo>
                    <a:lnTo>
                      <a:pt x="672" y="624"/>
                    </a:lnTo>
                    <a:lnTo>
                      <a:pt x="768" y="576"/>
                    </a:lnTo>
                    <a:lnTo>
                      <a:pt x="816" y="528"/>
                    </a:lnTo>
                    <a:lnTo>
                      <a:pt x="864" y="528"/>
                    </a:lnTo>
                    <a:lnTo>
                      <a:pt x="864" y="480"/>
                    </a:lnTo>
                    <a:lnTo>
                      <a:pt x="1008" y="384"/>
                    </a:lnTo>
                    <a:lnTo>
                      <a:pt x="1248" y="336"/>
                    </a:lnTo>
                    <a:lnTo>
                      <a:pt x="1296" y="240"/>
                    </a:lnTo>
                    <a:lnTo>
                      <a:pt x="1392" y="240"/>
                    </a:lnTo>
                    <a:lnTo>
                      <a:pt x="1536" y="288"/>
                    </a:lnTo>
                    <a:lnTo>
                      <a:pt x="1680" y="288"/>
                    </a:lnTo>
                    <a:lnTo>
                      <a:pt x="1824" y="240"/>
                    </a:lnTo>
                    <a:lnTo>
                      <a:pt x="1920" y="288"/>
                    </a:lnTo>
                    <a:lnTo>
                      <a:pt x="1968" y="384"/>
                    </a:lnTo>
                    <a:lnTo>
                      <a:pt x="2256" y="528"/>
                    </a:lnTo>
                    <a:lnTo>
                      <a:pt x="2304" y="528"/>
                    </a:lnTo>
                    <a:lnTo>
                      <a:pt x="2304" y="576"/>
                    </a:lnTo>
                    <a:lnTo>
                      <a:pt x="2400" y="624"/>
                    </a:lnTo>
                    <a:lnTo>
                      <a:pt x="2448" y="672"/>
                    </a:lnTo>
                    <a:lnTo>
                      <a:pt x="2400" y="720"/>
                    </a:lnTo>
                    <a:lnTo>
                      <a:pt x="2352" y="720"/>
                    </a:lnTo>
                    <a:lnTo>
                      <a:pt x="2400" y="768"/>
                    </a:lnTo>
                    <a:lnTo>
                      <a:pt x="2496" y="672"/>
                    </a:lnTo>
                    <a:lnTo>
                      <a:pt x="2448" y="624"/>
                    </a:lnTo>
                    <a:lnTo>
                      <a:pt x="2496" y="576"/>
                    </a:lnTo>
                    <a:lnTo>
                      <a:pt x="2640" y="624"/>
                    </a:lnTo>
                    <a:lnTo>
                      <a:pt x="2640" y="576"/>
                    </a:lnTo>
                    <a:lnTo>
                      <a:pt x="2448" y="480"/>
                    </a:lnTo>
                    <a:lnTo>
                      <a:pt x="2256" y="432"/>
                    </a:lnTo>
                    <a:lnTo>
                      <a:pt x="2208" y="336"/>
                    </a:lnTo>
                    <a:lnTo>
                      <a:pt x="2112" y="240"/>
                    </a:lnTo>
                    <a:lnTo>
                      <a:pt x="2112" y="192"/>
                    </a:lnTo>
                    <a:lnTo>
                      <a:pt x="2208" y="144"/>
                    </a:lnTo>
                    <a:lnTo>
                      <a:pt x="2256" y="192"/>
                    </a:lnTo>
                    <a:lnTo>
                      <a:pt x="2352" y="240"/>
                    </a:lnTo>
                    <a:lnTo>
                      <a:pt x="2736" y="480"/>
                    </a:lnTo>
                    <a:lnTo>
                      <a:pt x="2736" y="576"/>
                    </a:lnTo>
                    <a:lnTo>
                      <a:pt x="2928" y="720"/>
                    </a:lnTo>
                    <a:lnTo>
                      <a:pt x="2976" y="720"/>
                    </a:lnTo>
                    <a:lnTo>
                      <a:pt x="2928" y="768"/>
                    </a:lnTo>
                    <a:lnTo>
                      <a:pt x="2976" y="816"/>
                    </a:lnTo>
                    <a:lnTo>
                      <a:pt x="3072" y="864"/>
                    </a:lnTo>
                    <a:lnTo>
                      <a:pt x="3120" y="768"/>
                    </a:lnTo>
                    <a:lnTo>
                      <a:pt x="3216" y="720"/>
                    </a:lnTo>
                    <a:lnTo>
                      <a:pt x="3072" y="672"/>
                    </a:lnTo>
                    <a:lnTo>
                      <a:pt x="3072" y="576"/>
                    </a:lnTo>
                    <a:lnTo>
                      <a:pt x="3024" y="528"/>
                    </a:lnTo>
                    <a:lnTo>
                      <a:pt x="3168" y="576"/>
                    </a:lnTo>
                    <a:lnTo>
                      <a:pt x="3216" y="528"/>
                    </a:lnTo>
                    <a:lnTo>
                      <a:pt x="3408" y="528"/>
                    </a:lnTo>
                    <a:lnTo>
                      <a:pt x="3456" y="528"/>
                    </a:lnTo>
                    <a:lnTo>
                      <a:pt x="3552" y="480"/>
                    </a:lnTo>
                    <a:lnTo>
                      <a:pt x="3600" y="480"/>
                    </a:lnTo>
                    <a:lnTo>
                      <a:pt x="3504" y="432"/>
                    </a:lnTo>
                    <a:lnTo>
                      <a:pt x="3456" y="384"/>
                    </a:lnTo>
                    <a:lnTo>
                      <a:pt x="2304" y="0"/>
                    </a:lnTo>
                    <a:lnTo>
                      <a:pt x="1632" y="144"/>
                    </a:lnTo>
                    <a:lnTo>
                      <a:pt x="1056" y="0"/>
                    </a:lnTo>
                    <a:lnTo>
                      <a:pt x="960" y="144"/>
                    </a:lnTo>
                    <a:close/>
                  </a:path>
                </a:pathLst>
              </a:custGeom>
              <a:solidFill>
                <a:srgbClr val="C43A3A">
                  <a:alpha val="50195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ES_tradnl"/>
              </a:p>
            </p:txBody>
          </p:sp>
          <p:sp>
            <p:nvSpPr>
              <p:cNvPr id="12311" name="Freeform 8"/>
              <p:cNvSpPr>
                <a:spLocks/>
              </p:cNvSpPr>
              <p:nvPr/>
            </p:nvSpPr>
            <p:spPr bwMode="auto">
              <a:xfrm>
                <a:off x="48" y="3216"/>
                <a:ext cx="5136" cy="1056"/>
              </a:xfrm>
              <a:custGeom>
                <a:avLst/>
                <a:gdLst>
                  <a:gd name="T0" fmla="*/ 4944 w 5136"/>
                  <a:gd name="T1" fmla="*/ 0 h 1056"/>
                  <a:gd name="T2" fmla="*/ 4656 w 5136"/>
                  <a:gd name="T3" fmla="*/ 0 h 1056"/>
                  <a:gd name="T4" fmla="*/ 4416 w 5136"/>
                  <a:gd name="T5" fmla="*/ 0 h 1056"/>
                  <a:gd name="T6" fmla="*/ 4272 w 5136"/>
                  <a:gd name="T7" fmla="*/ 96 h 1056"/>
                  <a:gd name="T8" fmla="*/ 4032 w 5136"/>
                  <a:gd name="T9" fmla="*/ 96 h 1056"/>
                  <a:gd name="T10" fmla="*/ 4128 w 5136"/>
                  <a:gd name="T11" fmla="*/ 144 h 1056"/>
                  <a:gd name="T12" fmla="*/ 3936 w 5136"/>
                  <a:gd name="T13" fmla="*/ 192 h 1056"/>
                  <a:gd name="T14" fmla="*/ 3840 w 5136"/>
                  <a:gd name="T15" fmla="*/ 144 h 1056"/>
                  <a:gd name="T16" fmla="*/ 3840 w 5136"/>
                  <a:gd name="T17" fmla="*/ 240 h 1056"/>
                  <a:gd name="T18" fmla="*/ 3936 w 5136"/>
                  <a:gd name="T19" fmla="*/ 336 h 1056"/>
                  <a:gd name="T20" fmla="*/ 3984 w 5136"/>
                  <a:gd name="T21" fmla="*/ 432 h 1056"/>
                  <a:gd name="T22" fmla="*/ 4176 w 5136"/>
                  <a:gd name="T23" fmla="*/ 480 h 1056"/>
                  <a:gd name="T24" fmla="*/ 4272 w 5136"/>
                  <a:gd name="T25" fmla="*/ 432 h 1056"/>
                  <a:gd name="T26" fmla="*/ 4368 w 5136"/>
                  <a:gd name="T27" fmla="*/ 384 h 1056"/>
                  <a:gd name="T28" fmla="*/ 4512 w 5136"/>
                  <a:gd name="T29" fmla="*/ 432 h 1056"/>
                  <a:gd name="T30" fmla="*/ 4608 w 5136"/>
                  <a:gd name="T31" fmla="*/ 432 h 1056"/>
                  <a:gd name="T32" fmla="*/ 4704 w 5136"/>
                  <a:gd name="T33" fmla="*/ 336 h 1056"/>
                  <a:gd name="T34" fmla="*/ 4800 w 5136"/>
                  <a:gd name="T35" fmla="*/ 336 h 1056"/>
                  <a:gd name="T36" fmla="*/ 4848 w 5136"/>
                  <a:gd name="T37" fmla="*/ 480 h 1056"/>
                  <a:gd name="T38" fmla="*/ 4752 w 5136"/>
                  <a:gd name="T39" fmla="*/ 672 h 1056"/>
                  <a:gd name="T40" fmla="*/ 4704 w 5136"/>
                  <a:gd name="T41" fmla="*/ 816 h 1056"/>
                  <a:gd name="T42" fmla="*/ 4464 w 5136"/>
                  <a:gd name="T43" fmla="*/ 768 h 1056"/>
                  <a:gd name="T44" fmla="*/ 4272 w 5136"/>
                  <a:gd name="T45" fmla="*/ 816 h 1056"/>
                  <a:gd name="T46" fmla="*/ 4176 w 5136"/>
                  <a:gd name="T47" fmla="*/ 816 h 1056"/>
                  <a:gd name="T48" fmla="*/ 3936 w 5136"/>
                  <a:gd name="T49" fmla="*/ 816 h 1056"/>
                  <a:gd name="T50" fmla="*/ 3648 w 5136"/>
                  <a:gd name="T51" fmla="*/ 768 h 1056"/>
                  <a:gd name="T52" fmla="*/ 3456 w 5136"/>
                  <a:gd name="T53" fmla="*/ 720 h 1056"/>
                  <a:gd name="T54" fmla="*/ 3216 w 5136"/>
                  <a:gd name="T55" fmla="*/ 816 h 1056"/>
                  <a:gd name="T56" fmla="*/ 3216 w 5136"/>
                  <a:gd name="T57" fmla="*/ 912 h 1056"/>
                  <a:gd name="T58" fmla="*/ 2880 w 5136"/>
                  <a:gd name="T59" fmla="*/ 864 h 1056"/>
                  <a:gd name="T60" fmla="*/ 2688 w 5136"/>
                  <a:gd name="T61" fmla="*/ 816 h 1056"/>
                  <a:gd name="T62" fmla="*/ 2688 w 5136"/>
                  <a:gd name="T63" fmla="*/ 768 h 1056"/>
                  <a:gd name="T64" fmla="*/ 2496 w 5136"/>
                  <a:gd name="T65" fmla="*/ 720 h 1056"/>
                  <a:gd name="T66" fmla="*/ 2400 w 5136"/>
                  <a:gd name="T67" fmla="*/ 720 h 1056"/>
                  <a:gd name="T68" fmla="*/ 2160 w 5136"/>
                  <a:gd name="T69" fmla="*/ 624 h 1056"/>
                  <a:gd name="T70" fmla="*/ 2304 w 5136"/>
                  <a:gd name="T71" fmla="*/ 528 h 1056"/>
                  <a:gd name="T72" fmla="*/ 2256 w 5136"/>
                  <a:gd name="T73" fmla="*/ 480 h 1056"/>
                  <a:gd name="T74" fmla="*/ 2304 w 5136"/>
                  <a:gd name="T75" fmla="*/ 432 h 1056"/>
                  <a:gd name="T76" fmla="*/ 2208 w 5136"/>
                  <a:gd name="T77" fmla="*/ 384 h 1056"/>
                  <a:gd name="T78" fmla="*/ 1632 w 5136"/>
                  <a:gd name="T79" fmla="*/ 336 h 1056"/>
                  <a:gd name="T80" fmla="*/ 1296 w 5136"/>
                  <a:gd name="T81" fmla="*/ 336 h 1056"/>
                  <a:gd name="T82" fmla="*/ 960 w 5136"/>
                  <a:gd name="T83" fmla="*/ 384 h 1056"/>
                  <a:gd name="T84" fmla="*/ 864 w 5136"/>
                  <a:gd name="T85" fmla="*/ 336 h 1056"/>
                  <a:gd name="T86" fmla="*/ 720 w 5136"/>
                  <a:gd name="T87" fmla="*/ 336 h 1056"/>
                  <a:gd name="T88" fmla="*/ 672 w 5136"/>
                  <a:gd name="T89" fmla="*/ 240 h 1056"/>
                  <a:gd name="T90" fmla="*/ 576 w 5136"/>
                  <a:gd name="T91" fmla="*/ 288 h 1056"/>
                  <a:gd name="T92" fmla="*/ 432 w 5136"/>
                  <a:gd name="T93" fmla="*/ 384 h 1056"/>
                  <a:gd name="T94" fmla="*/ 288 w 5136"/>
                  <a:gd name="T95" fmla="*/ 384 h 1056"/>
                  <a:gd name="T96" fmla="*/ 144 w 5136"/>
                  <a:gd name="T97" fmla="*/ 480 h 1056"/>
                  <a:gd name="T98" fmla="*/ 96 w 5136"/>
                  <a:gd name="T99" fmla="*/ 528 h 1056"/>
                  <a:gd name="T100" fmla="*/ 0 w 5136"/>
                  <a:gd name="T101" fmla="*/ 624 h 1056"/>
                  <a:gd name="T102" fmla="*/ 3120 w 5136"/>
                  <a:gd name="T103" fmla="*/ 1056 h 1056"/>
                  <a:gd name="T104" fmla="*/ 4752 w 5136"/>
                  <a:gd name="T105" fmla="*/ 1056 h 1056"/>
                  <a:gd name="T106" fmla="*/ 4560 w 5136"/>
                  <a:gd name="T107" fmla="*/ 912 h 1056"/>
                  <a:gd name="T108" fmla="*/ 4800 w 5136"/>
                  <a:gd name="T109" fmla="*/ 1008 h 1056"/>
                  <a:gd name="T110" fmla="*/ 5136 w 5136"/>
                  <a:gd name="T111" fmla="*/ 480 h 1056"/>
                  <a:gd name="T112" fmla="*/ 4944 w 5136"/>
                  <a:gd name="T113" fmla="*/ 0 h 105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5136" h="1056">
                    <a:moveTo>
                      <a:pt x="4944" y="0"/>
                    </a:moveTo>
                    <a:lnTo>
                      <a:pt x="4656" y="0"/>
                    </a:lnTo>
                    <a:lnTo>
                      <a:pt x="4416" y="0"/>
                    </a:lnTo>
                    <a:lnTo>
                      <a:pt x="4272" y="96"/>
                    </a:lnTo>
                    <a:lnTo>
                      <a:pt x="4032" y="96"/>
                    </a:lnTo>
                    <a:lnTo>
                      <a:pt x="4128" y="144"/>
                    </a:lnTo>
                    <a:lnTo>
                      <a:pt x="3936" y="192"/>
                    </a:lnTo>
                    <a:lnTo>
                      <a:pt x="3840" y="144"/>
                    </a:lnTo>
                    <a:lnTo>
                      <a:pt x="3840" y="240"/>
                    </a:lnTo>
                    <a:lnTo>
                      <a:pt x="3936" y="336"/>
                    </a:lnTo>
                    <a:lnTo>
                      <a:pt x="3984" y="432"/>
                    </a:lnTo>
                    <a:lnTo>
                      <a:pt x="4176" y="480"/>
                    </a:lnTo>
                    <a:lnTo>
                      <a:pt x="4272" y="432"/>
                    </a:lnTo>
                    <a:lnTo>
                      <a:pt x="4368" y="384"/>
                    </a:lnTo>
                    <a:lnTo>
                      <a:pt x="4512" y="432"/>
                    </a:lnTo>
                    <a:lnTo>
                      <a:pt x="4608" y="432"/>
                    </a:lnTo>
                    <a:lnTo>
                      <a:pt x="4704" y="336"/>
                    </a:lnTo>
                    <a:lnTo>
                      <a:pt x="4800" y="336"/>
                    </a:lnTo>
                    <a:lnTo>
                      <a:pt x="4848" y="480"/>
                    </a:lnTo>
                    <a:lnTo>
                      <a:pt x="4752" y="672"/>
                    </a:lnTo>
                    <a:lnTo>
                      <a:pt x="4704" y="816"/>
                    </a:lnTo>
                    <a:lnTo>
                      <a:pt x="4464" y="768"/>
                    </a:lnTo>
                    <a:lnTo>
                      <a:pt x="4272" y="816"/>
                    </a:lnTo>
                    <a:lnTo>
                      <a:pt x="4176" y="816"/>
                    </a:lnTo>
                    <a:lnTo>
                      <a:pt x="3936" y="816"/>
                    </a:lnTo>
                    <a:lnTo>
                      <a:pt x="3648" y="768"/>
                    </a:lnTo>
                    <a:lnTo>
                      <a:pt x="3456" y="720"/>
                    </a:lnTo>
                    <a:lnTo>
                      <a:pt x="3216" y="816"/>
                    </a:lnTo>
                    <a:lnTo>
                      <a:pt x="3216" y="912"/>
                    </a:lnTo>
                    <a:lnTo>
                      <a:pt x="2880" y="864"/>
                    </a:lnTo>
                    <a:lnTo>
                      <a:pt x="2688" y="816"/>
                    </a:lnTo>
                    <a:lnTo>
                      <a:pt x="2688" y="768"/>
                    </a:lnTo>
                    <a:lnTo>
                      <a:pt x="2496" y="720"/>
                    </a:lnTo>
                    <a:lnTo>
                      <a:pt x="2400" y="720"/>
                    </a:lnTo>
                    <a:lnTo>
                      <a:pt x="2160" y="624"/>
                    </a:lnTo>
                    <a:lnTo>
                      <a:pt x="2304" y="528"/>
                    </a:lnTo>
                    <a:lnTo>
                      <a:pt x="2256" y="480"/>
                    </a:lnTo>
                    <a:lnTo>
                      <a:pt x="2304" y="432"/>
                    </a:lnTo>
                    <a:lnTo>
                      <a:pt x="2208" y="384"/>
                    </a:lnTo>
                    <a:lnTo>
                      <a:pt x="1632" y="336"/>
                    </a:lnTo>
                    <a:lnTo>
                      <a:pt x="1296" y="336"/>
                    </a:lnTo>
                    <a:lnTo>
                      <a:pt x="960" y="384"/>
                    </a:lnTo>
                    <a:lnTo>
                      <a:pt x="864" y="336"/>
                    </a:lnTo>
                    <a:lnTo>
                      <a:pt x="720" y="336"/>
                    </a:lnTo>
                    <a:lnTo>
                      <a:pt x="672" y="240"/>
                    </a:lnTo>
                    <a:lnTo>
                      <a:pt x="576" y="288"/>
                    </a:lnTo>
                    <a:lnTo>
                      <a:pt x="432" y="384"/>
                    </a:lnTo>
                    <a:lnTo>
                      <a:pt x="288" y="384"/>
                    </a:lnTo>
                    <a:lnTo>
                      <a:pt x="144" y="480"/>
                    </a:lnTo>
                    <a:lnTo>
                      <a:pt x="96" y="528"/>
                    </a:lnTo>
                    <a:lnTo>
                      <a:pt x="0" y="624"/>
                    </a:lnTo>
                    <a:lnTo>
                      <a:pt x="3120" y="1056"/>
                    </a:lnTo>
                    <a:lnTo>
                      <a:pt x="4752" y="1056"/>
                    </a:lnTo>
                    <a:lnTo>
                      <a:pt x="4560" y="912"/>
                    </a:lnTo>
                    <a:lnTo>
                      <a:pt x="4800" y="1008"/>
                    </a:lnTo>
                    <a:lnTo>
                      <a:pt x="5136" y="480"/>
                    </a:lnTo>
                    <a:lnTo>
                      <a:pt x="4944" y="0"/>
                    </a:lnTo>
                    <a:close/>
                  </a:path>
                </a:pathLst>
              </a:custGeom>
              <a:solidFill>
                <a:srgbClr val="C43A3A">
                  <a:alpha val="50195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ES_tradnl"/>
              </a:p>
            </p:txBody>
          </p:sp>
        </p:grpSp>
        <p:sp>
          <p:nvSpPr>
            <p:cNvPr id="12309" name="Text Box 9"/>
            <p:cNvSpPr txBox="1">
              <a:spLocks noChangeArrowheads="1"/>
            </p:cNvSpPr>
            <p:nvPr/>
          </p:nvSpPr>
          <p:spPr bwMode="auto">
            <a:xfrm>
              <a:off x="0" y="3494"/>
              <a:ext cx="5760" cy="784"/>
            </a:xfrm>
            <a:prstGeom prst="rect">
              <a:avLst/>
            </a:prstGeom>
            <a:solidFill>
              <a:srgbClr val="00CC00">
                <a:alpha val="50195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374650" indent="-3746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lnSpc>
                  <a:spcPct val="80000"/>
                </a:lnSpc>
                <a:spcBef>
                  <a:spcPct val="50000"/>
                </a:spcBef>
                <a:buSzPct val="75000"/>
                <a:buFont typeface="Wingdings" pitchFamily="2" charset="2"/>
                <a:buChar char="è"/>
              </a:pPr>
              <a:r>
                <a:rPr lang="es-ES_tradnl" sz="1800" b="1" dirty="0" err="1">
                  <a:solidFill>
                    <a:schemeClr val="bg1"/>
                  </a:solidFill>
                  <a:latin typeface="Arial" charset="0"/>
                  <a:cs typeface="Arial" charset="0"/>
                </a:rPr>
                <a:t>Excellent</a:t>
              </a:r>
              <a:r>
                <a:rPr lang="es-ES_tradnl" sz="1800" b="1" dirty="0">
                  <a:solidFill>
                    <a:schemeClr val="bg1"/>
                  </a:solidFill>
                  <a:latin typeface="Arial" charset="0"/>
                  <a:cs typeface="Arial" charset="0"/>
                </a:rPr>
                <a:t> </a:t>
              </a:r>
              <a:r>
                <a:rPr lang="es-ES_tradnl" sz="1800" b="1" dirty="0" err="1">
                  <a:solidFill>
                    <a:schemeClr val="bg1"/>
                  </a:solidFill>
                  <a:latin typeface="Arial" charset="0"/>
                  <a:cs typeface="Arial" charset="0"/>
                </a:rPr>
                <a:t>logistic</a:t>
              </a:r>
              <a:r>
                <a:rPr lang="es-ES_tradnl" sz="1800" b="1" dirty="0">
                  <a:solidFill>
                    <a:schemeClr val="bg1"/>
                  </a:solidFill>
                  <a:latin typeface="Arial" charset="0"/>
                  <a:cs typeface="Arial" charset="0"/>
                </a:rPr>
                <a:t> </a:t>
              </a:r>
              <a:r>
                <a:rPr lang="es-ES_tradnl" sz="1800" b="1" dirty="0" err="1">
                  <a:solidFill>
                    <a:schemeClr val="bg1"/>
                  </a:solidFill>
                  <a:latin typeface="Arial" charset="0"/>
                  <a:cs typeface="Arial" charset="0"/>
                </a:rPr>
                <a:t>access</a:t>
              </a:r>
              <a:r>
                <a:rPr lang="es-ES_tradnl" sz="1800" b="1" dirty="0">
                  <a:solidFill>
                    <a:schemeClr val="bg1"/>
                  </a:solidFill>
                  <a:latin typeface="Arial" charset="0"/>
                  <a:cs typeface="Arial" charset="0"/>
                </a:rPr>
                <a:t> </a:t>
              </a:r>
              <a:r>
                <a:rPr lang="es-ES_tradnl" sz="1800" b="1" dirty="0" err="1">
                  <a:solidFill>
                    <a:schemeClr val="bg1"/>
                  </a:solidFill>
                  <a:latin typeface="Arial" charset="0"/>
                  <a:cs typeface="Arial" charset="0"/>
                </a:rPr>
                <a:t>to</a:t>
              </a:r>
              <a:r>
                <a:rPr lang="es-ES_tradnl" sz="1800" b="1" dirty="0">
                  <a:solidFill>
                    <a:schemeClr val="bg1"/>
                  </a:solidFill>
                  <a:latin typeface="Arial" charset="0"/>
                  <a:cs typeface="Arial" charset="0"/>
                </a:rPr>
                <a:t> </a:t>
              </a:r>
              <a:r>
                <a:rPr lang="es-ES_tradnl" sz="1800" b="1" dirty="0" err="1">
                  <a:solidFill>
                    <a:schemeClr val="bg1"/>
                  </a:solidFill>
                  <a:latin typeface="Arial" charset="0"/>
                  <a:cs typeface="Arial" charset="0"/>
                </a:rPr>
                <a:t>the</a:t>
              </a:r>
              <a:r>
                <a:rPr lang="es-ES_tradnl" sz="1800" b="1" dirty="0">
                  <a:solidFill>
                    <a:schemeClr val="bg1"/>
                  </a:solidFill>
                  <a:latin typeface="Arial" charset="0"/>
                  <a:cs typeface="Arial" charset="0"/>
                </a:rPr>
                <a:t> </a:t>
              </a:r>
              <a:r>
                <a:rPr lang="es-ES_tradnl" sz="1800" b="1" dirty="0" err="1">
                  <a:solidFill>
                    <a:schemeClr val="bg1"/>
                  </a:solidFill>
                  <a:latin typeface="Arial" charset="0"/>
                  <a:cs typeface="Arial" charset="0"/>
                </a:rPr>
                <a:t>Mediterranean</a:t>
              </a:r>
              <a:r>
                <a:rPr lang="es-ES_tradnl" sz="1800" b="1" dirty="0">
                  <a:solidFill>
                    <a:schemeClr val="bg1"/>
                  </a:solidFill>
                  <a:latin typeface="Arial" charset="0"/>
                  <a:cs typeface="Arial" charset="0"/>
                </a:rPr>
                <a:t> </a:t>
              </a:r>
              <a:r>
                <a:rPr lang="es-ES_tradnl" sz="1800" b="1" dirty="0" err="1">
                  <a:solidFill>
                    <a:schemeClr val="bg1"/>
                  </a:solidFill>
                  <a:latin typeface="Arial" charset="0"/>
                  <a:cs typeface="Arial" charset="0"/>
                </a:rPr>
                <a:t>markets</a:t>
              </a:r>
              <a:endParaRPr lang="es-ES_tradnl" sz="1800" b="1" dirty="0">
                <a:solidFill>
                  <a:schemeClr val="bg1"/>
                </a:solidFill>
                <a:latin typeface="Arial" charset="0"/>
                <a:cs typeface="Arial" charset="0"/>
              </a:endParaRPr>
            </a:p>
            <a:p>
              <a:pPr eaLnBrk="1" hangingPunct="1">
                <a:lnSpc>
                  <a:spcPct val="80000"/>
                </a:lnSpc>
                <a:spcBef>
                  <a:spcPct val="50000"/>
                </a:spcBef>
                <a:buSzPct val="75000"/>
                <a:buFont typeface="Wingdings" pitchFamily="2" charset="2"/>
                <a:buChar char="è"/>
              </a:pPr>
              <a:r>
                <a:rPr lang="es-ES_tradnl" sz="1800" b="1" dirty="0" err="1">
                  <a:solidFill>
                    <a:schemeClr val="bg1"/>
                  </a:solidFill>
                  <a:latin typeface="Arial" charset="0"/>
                  <a:cs typeface="Arial" charset="0"/>
                </a:rPr>
                <a:t>Labour</a:t>
              </a:r>
              <a:r>
                <a:rPr lang="es-ES_tradnl" sz="1800" b="1" dirty="0">
                  <a:solidFill>
                    <a:schemeClr val="bg1"/>
                  </a:solidFill>
                  <a:latin typeface="Arial" charset="0"/>
                  <a:cs typeface="Arial" charset="0"/>
                </a:rPr>
                <a:t> </a:t>
              </a:r>
              <a:r>
                <a:rPr lang="es-ES_tradnl" sz="1800" b="1" dirty="0" err="1">
                  <a:solidFill>
                    <a:schemeClr val="bg1"/>
                  </a:solidFill>
                  <a:latin typeface="Arial" charset="0"/>
                  <a:cs typeface="Arial" charset="0"/>
                </a:rPr>
                <a:t>cost</a:t>
              </a:r>
              <a:r>
                <a:rPr lang="es-ES_tradnl" sz="1800" b="1" dirty="0">
                  <a:solidFill>
                    <a:schemeClr val="bg1"/>
                  </a:solidFill>
                  <a:latin typeface="Arial" charset="0"/>
                  <a:cs typeface="Arial" charset="0"/>
                </a:rPr>
                <a:t> </a:t>
              </a:r>
              <a:r>
                <a:rPr lang="es-ES_tradnl" sz="1800" b="1" dirty="0" err="1">
                  <a:solidFill>
                    <a:schemeClr val="bg1"/>
                  </a:solidFill>
                  <a:latin typeface="Arial" charset="0"/>
                  <a:cs typeface="Arial" charset="0"/>
                </a:rPr>
                <a:t>advantages</a:t>
              </a:r>
              <a:r>
                <a:rPr lang="es-ES_tradnl" sz="1800" b="1" dirty="0">
                  <a:solidFill>
                    <a:schemeClr val="bg1"/>
                  </a:solidFill>
                  <a:latin typeface="Arial" charset="0"/>
                  <a:cs typeface="Arial" charset="0"/>
                </a:rPr>
                <a:t> </a:t>
              </a:r>
              <a:r>
                <a:rPr lang="es-ES_tradnl" sz="1800" b="1" dirty="0" err="1">
                  <a:solidFill>
                    <a:schemeClr val="bg1"/>
                  </a:solidFill>
                  <a:latin typeface="Arial" charset="0"/>
                  <a:cs typeface="Arial" charset="0"/>
                </a:rPr>
                <a:t>compared</a:t>
              </a:r>
              <a:r>
                <a:rPr lang="es-ES_tradnl" sz="1800" b="1" dirty="0">
                  <a:solidFill>
                    <a:schemeClr val="bg1"/>
                  </a:solidFill>
                  <a:latin typeface="Arial" charset="0"/>
                  <a:cs typeface="Arial" charset="0"/>
                </a:rPr>
                <a:t> </a:t>
              </a:r>
              <a:r>
                <a:rPr lang="es-ES_tradnl" sz="1800" b="1" dirty="0" err="1">
                  <a:solidFill>
                    <a:schemeClr val="bg1"/>
                  </a:solidFill>
                  <a:latin typeface="Arial" charset="0"/>
                  <a:cs typeface="Arial" charset="0"/>
                </a:rPr>
                <a:t>to</a:t>
              </a:r>
              <a:r>
                <a:rPr lang="es-ES_tradnl" sz="1800" b="1" dirty="0">
                  <a:solidFill>
                    <a:schemeClr val="bg1"/>
                  </a:solidFill>
                  <a:latin typeface="Arial" charset="0"/>
                  <a:cs typeface="Arial" charset="0"/>
                </a:rPr>
                <a:t> </a:t>
              </a:r>
              <a:r>
                <a:rPr lang="es-ES_tradnl" sz="1800" b="1" dirty="0" err="1">
                  <a:solidFill>
                    <a:schemeClr val="bg1"/>
                  </a:solidFill>
                  <a:latin typeface="Arial" charset="0"/>
                  <a:cs typeface="Arial" charset="0"/>
                </a:rPr>
                <a:t>other</a:t>
              </a:r>
              <a:r>
                <a:rPr lang="es-ES_tradnl" sz="1800" b="1" dirty="0">
                  <a:solidFill>
                    <a:schemeClr val="bg1"/>
                  </a:solidFill>
                  <a:latin typeface="Arial" charset="0"/>
                  <a:cs typeface="Arial" charset="0"/>
                </a:rPr>
                <a:t> Western </a:t>
              </a:r>
              <a:r>
                <a:rPr lang="es-ES_tradnl" sz="1800" b="1" dirty="0" err="1">
                  <a:solidFill>
                    <a:schemeClr val="bg1"/>
                  </a:solidFill>
                  <a:latin typeface="Arial" charset="0"/>
                  <a:cs typeface="Arial" charset="0"/>
                </a:rPr>
                <a:t>European</a:t>
              </a:r>
              <a:r>
                <a:rPr lang="es-ES_tradnl" sz="1800" b="1" dirty="0">
                  <a:solidFill>
                    <a:schemeClr val="bg1"/>
                  </a:solidFill>
                  <a:latin typeface="Arial" charset="0"/>
                  <a:cs typeface="Arial" charset="0"/>
                </a:rPr>
                <a:t> </a:t>
              </a:r>
              <a:r>
                <a:rPr lang="es-ES_tradnl" sz="1800" b="1" dirty="0" err="1">
                  <a:solidFill>
                    <a:schemeClr val="bg1"/>
                  </a:solidFill>
                  <a:latin typeface="Arial" charset="0"/>
                  <a:cs typeface="Arial" charset="0"/>
                </a:rPr>
                <a:t>countries</a:t>
              </a:r>
              <a:endParaRPr lang="es-ES_tradnl" sz="1800" b="1" dirty="0">
                <a:solidFill>
                  <a:schemeClr val="bg1"/>
                </a:solidFill>
                <a:latin typeface="Arial" charset="0"/>
                <a:cs typeface="Arial" charset="0"/>
              </a:endParaRPr>
            </a:p>
            <a:p>
              <a:pPr eaLnBrk="1" hangingPunct="1">
                <a:lnSpc>
                  <a:spcPct val="80000"/>
                </a:lnSpc>
                <a:spcBef>
                  <a:spcPct val="50000"/>
                </a:spcBef>
                <a:buSzPct val="75000"/>
                <a:buFont typeface="Wingdings" pitchFamily="2" charset="2"/>
                <a:buChar char="è"/>
              </a:pPr>
              <a:r>
                <a:rPr lang="es-ES_tradnl" sz="1800" b="1" dirty="0">
                  <a:solidFill>
                    <a:schemeClr val="bg1"/>
                  </a:solidFill>
                  <a:latin typeface="Arial" charset="0"/>
                  <a:cs typeface="Arial" charset="0"/>
                </a:rPr>
                <a:t>L</a:t>
              </a:r>
              <a:r>
                <a:rPr lang="en-GB" sz="1800" b="1" dirty="0" err="1">
                  <a:solidFill>
                    <a:schemeClr val="bg1"/>
                  </a:solidFill>
                  <a:latin typeface="Arial" charset="0"/>
                  <a:cs typeface="Arial" charset="0"/>
                </a:rPr>
                <a:t>ocated</a:t>
              </a:r>
              <a:r>
                <a:rPr lang="en-GB" sz="1800" b="1" dirty="0">
                  <a:solidFill>
                    <a:schemeClr val="bg1"/>
                  </a:solidFill>
                  <a:latin typeface="Arial" charset="0"/>
                  <a:cs typeface="Arial" charset="0"/>
                </a:rPr>
                <a:t> in the most important chemical complex in Spain, </a:t>
              </a:r>
              <a:br>
                <a:rPr lang="en-GB" sz="1800" b="1" dirty="0">
                  <a:solidFill>
                    <a:schemeClr val="bg1"/>
                  </a:solidFill>
                  <a:latin typeface="Arial" charset="0"/>
                  <a:cs typeface="Arial" charset="0"/>
                </a:rPr>
              </a:br>
              <a:r>
                <a:rPr lang="en-GB" sz="1800" b="1" dirty="0">
                  <a:solidFill>
                    <a:schemeClr val="bg1"/>
                  </a:solidFill>
                  <a:latin typeface="Arial" charset="0"/>
                  <a:cs typeface="Arial" charset="0"/>
                </a:rPr>
                <a:t>with an optimal availability of raw materials</a:t>
              </a:r>
            </a:p>
          </p:txBody>
        </p:sp>
      </p:grpSp>
      <p:grpSp>
        <p:nvGrpSpPr>
          <p:cNvPr id="12294" name="Group 10"/>
          <p:cNvGrpSpPr>
            <a:grpSpLocks/>
          </p:cNvGrpSpPr>
          <p:nvPr/>
        </p:nvGrpSpPr>
        <p:grpSpPr bwMode="auto">
          <a:xfrm>
            <a:off x="533400" y="3581400"/>
            <a:ext cx="6096000" cy="1676400"/>
            <a:chOff x="336" y="2256"/>
            <a:chExt cx="3840" cy="1056"/>
          </a:xfrm>
        </p:grpSpPr>
        <p:sp>
          <p:nvSpPr>
            <p:cNvPr id="12300" name="Oval 11"/>
            <p:cNvSpPr>
              <a:spLocks noChangeArrowheads="1"/>
            </p:cNvSpPr>
            <p:nvPr/>
          </p:nvSpPr>
          <p:spPr bwMode="auto">
            <a:xfrm>
              <a:off x="1536" y="3168"/>
              <a:ext cx="96" cy="9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2301" name="Oval 12"/>
            <p:cNvSpPr>
              <a:spLocks noChangeArrowheads="1"/>
            </p:cNvSpPr>
            <p:nvPr/>
          </p:nvSpPr>
          <p:spPr bwMode="auto">
            <a:xfrm>
              <a:off x="2400" y="2688"/>
              <a:ext cx="96" cy="9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2302" name="Oval 13"/>
            <p:cNvSpPr>
              <a:spLocks noChangeArrowheads="1"/>
            </p:cNvSpPr>
            <p:nvPr/>
          </p:nvSpPr>
          <p:spPr bwMode="auto">
            <a:xfrm>
              <a:off x="1968" y="2496"/>
              <a:ext cx="96" cy="9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2303" name="Oval 14"/>
            <p:cNvSpPr>
              <a:spLocks noChangeArrowheads="1"/>
            </p:cNvSpPr>
            <p:nvPr/>
          </p:nvSpPr>
          <p:spPr bwMode="auto">
            <a:xfrm>
              <a:off x="2736" y="2640"/>
              <a:ext cx="96" cy="9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2304" name="Text Box 15"/>
            <p:cNvSpPr txBox="1">
              <a:spLocks noChangeArrowheads="1"/>
            </p:cNvSpPr>
            <p:nvPr/>
          </p:nvSpPr>
          <p:spPr bwMode="auto">
            <a:xfrm>
              <a:off x="1296" y="2256"/>
              <a:ext cx="144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s-ES_tradnl" sz="2000" b="1">
                  <a:solidFill>
                    <a:schemeClr val="bg1"/>
                  </a:solidFill>
                  <a:latin typeface="Arial" charset="0"/>
                  <a:cs typeface="Arial" charset="0"/>
                </a:rPr>
                <a:t>Antwerp</a:t>
              </a:r>
              <a:endParaRPr lang="en-GB" sz="2000" b="1">
                <a:solidFill>
                  <a:schemeClr val="bg1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305" name="Text Box 16"/>
            <p:cNvSpPr txBox="1">
              <a:spLocks noChangeArrowheads="1"/>
            </p:cNvSpPr>
            <p:nvPr/>
          </p:nvSpPr>
          <p:spPr bwMode="auto">
            <a:xfrm>
              <a:off x="1104" y="2592"/>
              <a:ext cx="144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s-ES_tradnl" sz="2000" b="1">
                  <a:solidFill>
                    <a:schemeClr val="bg1"/>
                  </a:solidFill>
                  <a:latin typeface="Arial" charset="0"/>
                  <a:cs typeface="Arial" charset="0"/>
                </a:rPr>
                <a:t>Ludwigshafen</a:t>
              </a:r>
              <a:endParaRPr lang="en-GB" sz="2000" b="1">
                <a:solidFill>
                  <a:schemeClr val="bg1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306" name="Text Box 17"/>
            <p:cNvSpPr txBox="1">
              <a:spLocks noChangeArrowheads="1"/>
            </p:cNvSpPr>
            <p:nvPr/>
          </p:nvSpPr>
          <p:spPr bwMode="auto">
            <a:xfrm>
              <a:off x="2736" y="2544"/>
              <a:ext cx="144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s-ES_tradnl" sz="2000" b="1">
                  <a:solidFill>
                    <a:schemeClr val="bg1"/>
                  </a:solidFill>
                  <a:latin typeface="Arial" charset="0"/>
                  <a:cs typeface="Arial" charset="0"/>
                </a:rPr>
                <a:t>Schwarzheide</a:t>
              </a:r>
              <a:endParaRPr lang="en-GB" sz="2000" b="1">
                <a:solidFill>
                  <a:schemeClr val="bg1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307" name="Text Box 18"/>
            <p:cNvSpPr txBox="1">
              <a:spLocks noChangeArrowheads="1"/>
            </p:cNvSpPr>
            <p:nvPr/>
          </p:nvSpPr>
          <p:spPr bwMode="auto">
            <a:xfrm>
              <a:off x="336" y="3062"/>
              <a:ext cx="144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s-ES_tradnl" sz="2000" b="1">
                  <a:solidFill>
                    <a:schemeClr val="bg1"/>
                  </a:solidFill>
                  <a:latin typeface="Arial" charset="0"/>
                  <a:cs typeface="Arial" charset="0"/>
                </a:rPr>
                <a:t>Tarragona</a:t>
              </a:r>
              <a:endParaRPr lang="en-GB" sz="2000" b="1">
                <a:solidFill>
                  <a:schemeClr val="bg1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12295" name="Text Box 19"/>
          <p:cNvSpPr txBox="1">
            <a:spLocks noChangeArrowheads="1"/>
          </p:cNvSpPr>
          <p:nvPr/>
        </p:nvSpPr>
        <p:spPr bwMode="auto">
          <a:xfrm>
            <a:off x="381000" y="2071688"/>
            <a:ext cx="89154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s-ES_tradnl" sz="1800" b="1" dirty="0" smtClean="0">
                <a:solidFill>
                  <a:schemeClr val="bg1"/>
                </a:solidFill>
                <a:latin typeface="Arial" charset="0"/>
              </a:rPr>
              <a:t>TA </a:t>
            </a:r>
            <a:r>
              <a:rPr lang="es-ES_tradnl" sz="1800" b="1" dirty="0" err="1" smtClean="0">
                <a:solidFill>
                  <a:schemeClr val="bg1"/>
                </a:solidFill>
                <a:latin typeface="Arial" charset="0"/>
              </a:rPr>
              <a:t>is</a:t>
            </a:r>
            <a:r>
              <a:rPr lang="es-ES_tradnl" sz="1800" b="1" dirty="0" smtClean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s-ES_tradnl" sz="1800" b="1" dirty="0" err="1" smtClean="0">
                <a:solidFill>
                  <a:schemeClr val="bg1"/>
                </a:solidFill>
                <a:latin typeface="Arial" charset="0"/>
              </a:rPr>
              <a:t>one</a:t>
            </a:r>
            <a:r>
              <a:rPr lang="es-ES_tradnl" sz="1800" b="1" dirty="0" smtClean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s-ES_tradnl" sz="1800" b="1" dirty="0">
                <a:solidFill>
                  <a:schemeClr val="bg1"/>
                </a:solidFill>
                <a:latin typeface="Arial" charset="0"/>
              </a:rPr>
              <a:t>of </a:t>
            </a:r>
            <a:r>
              <a:rPr lang="es-ES_tradnl" sz="1800" b="1" dirty="0" err="1">
                <a:solidFill>
                  <a:schemeClr val="bg1"/>
                </a:solidFill>
                <a:latin typeface="Arial" charset="0"/>
              </a:rPr>
              <a:t>the</a:t>
            </a:r>
            <a:r>
              <a:rPr lang="es-ES_tradnl" sz="1800" b="1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s-ES_tradnl" sz="1800" b="1" dirty="0" err="1">
                <a:solidFill>
                  <a:schemeClr val="bg1"/>
                </a:solidFill>
                <a:latin typeface="Arial" charset="0"/>
              </a:rPr>
              <a:t>main</a:t>
            </a:r>
            <a:r>
              <a:rPr lang="es-ES_tradnl" sz="1800" b="1" dirty="0">
                <a:solidFill>
                  <a:schemeClr val="bg1"/>
                </a:solidFill>
                <a:latin typeface="Arial" charset="0"/>
              </a:rPr>
              <a:t> BASF </a:t>
            </a:r>
            <a:r>
              <a:rPr lang="es-ES_tradnl" sz="1800" b="1" dirty="0" err="1">
                <a:solidFill>
                  <a:schemeClr val="bg1"/>
                </a:solidFill>
                <a:latin typeface="Arial" charset="0"/>
              </a:rPr>
              <a:t>production</a:t>
            </a:r>
            <a:r>
              <a:rPr lang="es-ES_tradnl" sz="1800" b="1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s-ES_tradnl" sz="1800" b="1" dirty="0" err="1">
                <a:solidFill>
                  <a:schemeClr val="bg1"/>
                </a:solidFill>
                <a:latin typeface="Arial" charset="0"/>
              </a:rPr>
              <a:t>sites</a:t>
            </a:r>
            <a:r>
              <a:rPr lang="es-ES_tradnl" sz="1800" b="1" dirty="0">
                <a:solidFill>
                  <a:schemeClr val="bg1"/>
                </a:solidFill>
                <a:latin typeface="Arial" charset="0"/>
              </a:rPr>
              <a:t> in </a:t>
            </a:r>
            <a:r>
              <a:rPr lang="es-ES_tradnl" sz="1800" b="1" dirty="0" err="1">
                <a:solidFill>
                  <a:schemeClr val="bg1"/>
                </a:solidFill>
                <a:latin typeface="Arial" charset="0"/>
              </a:rPr>
              <a:t>Europe</a:t>
            </a:r>
            <a:endParaRPr lang="es-ES_tradnl" sz="1800" dirty="0">
              <a:solidFill>
                <a:schemeClr val="bg1"/>
              </a:solidFill>
              <a:latin typeface="Arial" charset="0"/>
            </a:endParaRPr>
          </a:p>
        </p:txBody>
      </p:sp>
      <p:grpSp>
        <p:nvGrpSpPr>
          <p:cNvPr id="12296" name="Group 20"/>
          <p:cNvGrpSpPr>
            <a:grpSpLocks/>
          </p:cNvGrpSpPr>
          <p:nvPr/>
        </p:nvGrpSpPr>
        <p:grpSpPr bwMode="auto">
          <a:xfrm>
            <a:off x="0" y="-14288"/>
            <a:ext cx="9144000" cy="1600201"/>
            <a:chOff x="0" y="0"/>
            <a:chExt cx="5760" cy="1008"/>
          </a:xfrm>
        </p:grpSpPr>
        <p:sp>
          <p:nvSpPr>
            <p:cNvPr id="12298" name="Rectangle 21"/>
            <p:cNvSpPr>
              <a:spLocks noChangeArrowheads="1"/>
            </p:cNvSpPr>
            <p:nvPr/>
          </p:nvSpPr>
          <p:spPr bwMode="auto">
            <a:xfrm>
              <a:off x="0" y="0"/>
              <a:ext cx="5760" cy="1008"/>
            </a:xfrm>
            <a:prstGeom prst="rect">
              <a:avLst/>
            </a:prstGeom>
            <a:solidFill>
              <a:srgbClr val="0072E4"/>
            </a:solidFill>
            <a:ln w="9525">
              <a:solidFill>
                <a:srgbClr val="0072E4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pic>
          <p:nvPicPr>
            <p:cNvPr id="12299" name="Picture 22" descr="W:\PracCont\Vorlagen\Logos\f5_logo_dunkelblau.gif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60" y="0"/>
              <a:ext cx="1008" cy="10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2297" name="Rectangle 23"/>
          <p:cNvSpPr>
            <a:spLocks noChangeArrowheads="1"/>
          </p:cNvSpPr>
          <p:nvPr/>
        </p:nvSpPr>
        <p:spPr bwMode="auto">
          <a:xfrm>
            <a:off x="457200" y="646113"/>
            <a:ext cx="777240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r>
              <a:rPr lang="es-ES_tradnl" sz="2000" b="1" dirty="0" smtClean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BASF in EUROPE</a:t>
            </a:r>
            <a:endParaRPr lang="es-ES_tradnl" sz="2000" b="1" dirty="0">
              <a:solidFill>
                <a:schemeClr val="bg1"/>
              </a:solidFill>
              <a:latin typeface="Arial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0286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9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 txBox="1">
            <a:spLocks/>
          </p:cNvSpPr>
          <p:nvPr/>
        </p:nvSpPr>
        <p:spPr bwMode="auto">
          <a:xfrm>
            <a:off x="108500" y="620688"/>
            <a:ext cx="7129463" cy="638051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s-ES" sz="3600" dirty="0" smtClean="0">
                <a:solidFill>
                  <a:schemeClr val="bg1"/>
                </a:solidFill>
              </a:rPr>
              <a:t>BASF en IBERIA</a:t>
            </a:r>
            <a:endParaRPr lang="es-ES" sz="3600" dirty="0">
              <a:solidFill>
                <a:schemeClr val="bg1"/>
              </a:solidFill>
            </a:endParaRPr>
          </a:p>
        </p:txBody>
      </p:sp>
      <p:sp>
        <p:nvSpPr>
          <p:cNvPr id="2" name="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a-ES" dirty="0" smtClean="0"/>
              <a:t>10/06/13; Dir 2012/18/UE</a:t>
            </a:r>
            <a:endParaRPr lang="ca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5B50F2-69A6-4F5E-954B-5973AFC89B69}" type="slidenum">
              <a:rPr lang="ca-ES" smtClean="0"/>
              <a:pPr>
                <a:defRPr/>
              </a:pPr>
              <a:t>12</a:t>
            </a:fld>
            <a:endParaRPr lang="ca-ES" dirty="0"/>
          </a:p>
        </p:txBody>
      </p:sp>
      <p:pic>
        <p:nvPicPr>
          <p:cNvPr id="31" name="Picture 6" descr="C:\Documents and Settings\p0b0g74\Desktop\esp.bmp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"/>
          <a:stretch>
            <a:fillRect/>
          </a:stretch>
        </p:blipFill>
        <p:spPr bwMode="auto">
          <a:xfrm>
            <a:off x="1758950" y="1600200"/>
            <a:ext cx="639445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Oval 8"/>
          <p:cNvSpPr>
            <a:spLocks noChangeArrowheads="1"/>
          </p:cNvSpPr>
          <p:nvPr/>
        </p:nvSpPr>
        <p:spPr bwMode="auto">
          <a:xfrm>
            <a:off x="5311775" y="2870200"/>
            <a:ext cx="236538" cy="239713"/>
          </a:xfrm>
          <a:prstGeom prst="ellipse">
            <a:avLst/>
          </a:prstGeom>
          <a:solidFill>
            <a:srgbClr val="0000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34" name="Oval 9"/>
          <p:cNvSpPr>
            <a:spLocks noChangeArrowheads="1"/>
          </p:cNvSpPr>
          <p:nvPr/>
        </p:nvSpPr>
        <p:spPr bwMode="auto">
          <a:xfrm>
            <a:off x="7231063" y="2870200"/>
            <a:ext cx="236537" cy="239713"/>
          </a:xfrm>
          <a:prstGeom prst="ellipse">
            <a:avLst/>
          </a:prstGeom>
          <a:solidFill>
            <a:srgbClr val="0000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35" name="Oval 10"/>
          <p:cNvSpPr>
            <a:spLocks noChangeArrowheads="1"/>
          </p:cNvSpPr>
          <p:nvPr/>
        </p:nvSpPr>
        <p:spPr bwMode="auto">
          <a:xfrm>
            <a:off x="7010400" y="2959100"/>
            <a:ext cx="236538" cy="241300"/>
          </a:xfrm>
          <a:prstGeom prst="ellipse">
            <a:avLst/>
          </a:prstGeom>
          <a:solidFill>
            <a:srgbClr val="0000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36" name="Oval 11"/>
          <p:cNvSpPr>
            <a:spLocks noChangeArrowheads="1"/>
          </p:cNvSpPr>
          <p:nvPr/>
        </p:nvSpPr>
        <p:spPr bwMode="auto">
          <a:xfrm>
            <a:off x="7078663" y="2747963"/>
            <a:ext cx="236537" cy="239712"/>
          </a:xfrm>
          <a:prstGeom prst="ellipse">
            <a:avLst/>
          </a:prstGeom>
          <a:solidFill>
            <a:srgbClr val="0000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37" name="Oval 12"/>
          <p:cNvSpPr>
            <a:spLocks noChangeArrowheads="1"/>
          </p:cNvSpPr>
          <p:nvPr/>
        </p:nvSpPr>
        <p:spPr bwMode="auto">
          <a:xfrm>
            <a:off x="6575425" y="3109913"/>
            <a:ext cx="236538" cy="239712"/>
          </a:xfrm>
          <a:prstGeom prst="ellipse">
            <a:avLst/>
          </a:prstGeom>
          <a:solidFill>
            <a:srgbClr val="0000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38" name="Oval 13"/>
          <p:cNvSpPr>
            <a:spLocks noChangeArrowheads="1"/>
          </p:cNvSpPr>
          <p:nvPr/>
        </p:nvSpPr>
        <p:spPr bwMode="auto">
          <a:xfrm>
            <a:off x="4284663" y="3910013"/>
            <a:ext cx="236537" cy="239712"/>
          </a:xfrm>
          <a:prstGeom prst="ellipse">
            <a:avLst/>
          </a:prstGeom>
          <a:solidFill>
            <a:srgbClr val="0000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39" name="Oval 14"/>
          <p:cNvSpPr>
            <a:spLocks noChangeArrowheads="1"/>
          </p:cNvSpPr>
          <p:nvPr/>
        </p:nvSpPr>
        <p:spPr bwMode="auto">
          <a:xfrm>
            <a:off x="1836738" y="4551363"/>
            <a:ext cx="236537" cy="239712"/>
          </a:xfrm>
          <a:prstGeom prst="ellipse">
            <a:avLst/>
          </a:prstGeom>
          <a:solidFill>
            <a:srgbClr val="0000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40" name="Oval 16"/>
          <p:cNvSpPr>
            <a:spLocks noChangeArrowheads="1"/>
          </p:cNvSpPr>
          <p:nvPr/>
        </p:nvSpPr>
        <p:spPr bwMode="auto">
          <a:xfrm>
            <a:off x="1905000" y="4114800"/>
            <a:ext cx="236538" cy="239713"/>
          </a:xfrm>
          <a:prstGeom prst="ellipse">
            <a:avLst/>
          </a:prstGeom>
          <a:solidFill>
            <a:srgbClr val="0000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41" name="Text Box 17"/>
          <p:cNvSpPr txBox="1">
            <a:spLocks noChangeArrowheads="1"/>
          </p:cNvSpPr>
          <p:nvPr/>
        </p:nvSpPr>
        <p:spPr bwMode="auto">
          <a:xfrm>
            <a:off x="228600" y="3581400"/>
            <a:ext cx="26670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_tradnl" sz="1600">
                <a:latin typeface="Arial" charset="0"/>
              </a:rPr>
              <a:t>BTC Distribucâo Prod. Químicos Especiais Lda.</a:t>
            </a:r>
            <a:endParaRPr lang="en-GB" sz="1600">
              <a:latin typeface="Arial" charset="0"/>
            </a:endParaRPr>
          </a:p>
        </p:txBody>
      </p:sp>
      <p:sp>
        <p:nvSpPr>
          <p:cNvPr id="42" name="Text Box 18"/>
          <p:cNvSpPr txBox="1">
            <a:spLocks noChangeArrowheads="1"/>
          </p:cNvSpPr>
          <p:nvPr/>
        </p:nvSpPr>
        <p:spPr bwMode="auto">
          <a:xfrm>
            <a:off x="3505200" y="2667000"/>
            <a:ext cx="2667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_tradnl" sz="1400">
                <a:latin typeface="Arial" charset="0"/>
              </a:rPr>
              <a:t>Styrodur business</a:t>
            </a:r>
            <a:endParaRPr lang="en-GB" sz="1400">
              <a:latin typeface="Arial" charset="0"/>
            </a:endParaRPr>
          </a:p>
        </p:txBody>
      </p:sp>
      <p:sp>
        <p:nvSpPr>
          <p:cNvPr id="43" name="Text Box 19"/>
          <p:cNvSpPr txBox="1">
            <a:spLocks noChangeArrowheads="1"/>
          </p:cNvSpPr>
          <p:nvPr/>
        </p:nvSpPr>
        <p:spPr bwMode="auto">
          <a:xfrm>
            <a:off x="228600" y="4724400"/>
            <a:ext cx="3048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_tradnl" sz="1600">
                <a:latin typeface="Arial" charset="0"/>
              </a:rPr>
              <a:t>BASF Portuguesa S.A. </a:t>
            </a:r>
            <a:endParaRPr lang="en-GB" sz="1600">
              <a:latin typeface="Arial" charset="0"/>
            </a:endParaRPr>
          </a:p>
        </p:txBody>
      </p:sp>
      <p:sp>
        <p:nvSpPr>
          <p:cNvPr id="44" name="Text Box 20"/>
          <p:cNvSpPr txBox="1">
            <a:spLocks noChangeArrowheads="1"/>
          </p:cNvSpPr>
          <p:nvPr/>
        </p:nvSpPr>
        <p:spPr bwMode="auto">
          <a:xfrm>
            <a:off x="6324600" y="3390900"/>
            <a:ext cx="3124200" cy="1126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lang="es-ES_tradnl" sz="1600" dirty="0">
                <a:latin typeface="Arial" charset="0"/>
              </a:rPr>
              <a:t>BASF Española </a:t>
            </a:r>
            <a:r>
              <a:rPr lang="es-ES_tradnl" sz="1600" dirty="0" smtClean="0">
                <a:latin typeface="Arial" charset="0"/>
              </a:rPr>
              <a:t>S.L. 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lang="es-ES_tradnl" sz="1600" dirty="0">
                <a:latin typeface="Arial" charset="0"/>
              </a:rPr>
              <a:t>B</a:t>
            </a:r>
            <a:r>
              <a:rPr lang="es-ES_tradnl" sz="1600" dirty="0" smtClean="0">
                <a:latin typeface="Arial" charset="0"/>
              </a:rPr>
              <a:t>ASF </a:t>
            </a:r>
            <a:r>
              <a:rPr lang="es-ES_tradnl" sz="1600" dirty="0">
                <a:latin typeface="Arial" charset="0"/>
              </a:rPr>
              <a:t>IT </a:t>
            </a:r>
            <a:r>
              <a:rPr lang="es-ES_tradnl" sz="1600" dirty="0" err="1">
                <a:latin typeface="Arial" charset="0"/>
              </a:rPr>
              <a:t>Services</a:t>
            </a:r>
            <a:r>
              <a:rPr lang="es-ES_tradnl" sz="1600" dirty="0">
                <a:latin typeface="Arial" charset="0"/>
              </a:rPr>
              <a:t> S.A.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lang="es-ES_tradnl" sz="1600" dirty="0">
                <a:latin typeface="Arial" charset="0"/>
              </a:rPr>
              <a:t>BASF </a:t>
            </a:r>
            <a:r>
              <a:rPr lang="es-ES_tradnl" sz="1600" dirty="0" err="1">
                <a:latin typeface="Arial" charset="0"/>
              </a:rPr>
              <a:t>Sonatrach</a:t>
            </a:r>
            <a:r>
              <a:rPr lang="es-ES_tradnl" sz="1600" dirty="0">
                <a:latin typeface="Arial" charset="0"/>
              </a:rPr>
              <a:t> </a:t>
            </a:r>
            <a:r>
              <a:rPr lang="es-ES_tradnl" sz="1600" dirty="0" err="1">
                <a:latin typeface="Arial" charset="0"/>
              </a:rPr>
              <a:t>Propanchem</a:t>
            </a:r>
            <a:r>
              <a:rPr lang="es-ES_tradnl" sz="1600" dirty="0">
                <a:latin typeface="Arial" charset="0"/>
              </a:rPr>
              <a:t> S.A.</a:t>
            </a:r>
            <a:endParaRPr lang="en-GB" sz="1600" dirty="0">
              <a:latin typeface="Arial" charset="0"/>
            </a:endParaRPr>
          </a:p>
        </p:txBody>
      </p:sp>
      <p:sp>
        <p:nvSpPr>
          <p:cNvPr id="45" name="Text Box 21"/>
          <p:cNvSpPr txBox="1">
            <a:spLocks noChangeArrowheads="1"/>
          </p:cNvSpPr>
          <p:nvPr/>
        </p:nvSpPr>
        <p:spPr bwMode="auto">
          <a:xfrm>
            <a:off x="6553200" y="1752600"/>
            <a:ext cx="2667000" cy="101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60000"/>
              </a:lnSpc>
              <a:spcBef>
                <a:spcPct val="50000"/>
              </a:spcBef>
            </a:pPr>
            <a:r>
              <a:rPr lang="es-ES_tradnl" sz="1600">
                <a:latin typeface="Arial" charset="0"/>
              </a:rPr>
              <a:t>Elastogran S.A.</a:t>
            </a:r>
          </a:p>
          <a:p>
            <a:pPr eaLnBrk="1" hangingPunct="1">
              <a:lnSpc>
                <a:spcPct val="60000"/>
              </a:lnSpc>
              <a:spcBef>
                <a:spcPct val="50000"/>
              </a:spcBef>
            </a:pPr>
            <a:r>
              <a:rPr lang="es-ES_tradnl" sz="1600">
                <a:latin typeface="Arial" charset="0"/>
              </a:rPr>
              <a:t>BASF Curtex S.A.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lang="es-ES_tradnl" sz="1600">
                <a:latin typeface="Arial" charset="0"/>
              </a:rPr>
              <a:t>BTC Specialty Chemical Distribution S.L.</a:t>
            </a:r>
            <a:endParaRPr lang="en-GB" sz="1600">
              <a:latin typeface="Arial" charset="0"/>
            </a:endParaRPr>
          </a:p>
        </p:txBody>
      </p:sp>
      <p:sp>
        <p:nvSpPr>
          <p:cNvPr id="46" name="Line 22"/>
          <p:cNvSpPr>
            <a:spLocks noChangeShapeType="1"/>
          </p:cNvSpPr>
          <p:nvPr/>
        </p:nvSpPr>
        <p:spPr bwMode="auto">
          <a:xfrm>
            <a:off x="228600" y="4191000"/>
            <a:ext cx="1676400" cy="0"/>
          </a:xfrm>
          <a:prstGeom prst="line">
            <a:avLst/>
          </a:prstGeom>
          <a:noFill/>
          <a:ln w="9525">
            <a:solidFill>
              <a:srgbClr val="00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_tradnl"/>
          </a:p>
        </p:txBody>
      </p:sp>
      <p:sp>
        <p:nvSpPr>
          <p:cNvPr id="47" name="Line 23"/>
          <p:cNvSpPr>
            <a:spLocks noChangeShapeType="1"/>
          </p:cNvSpPr>
          <p:nvPr/>
        </p:nvSpPr>
        <p:spPr bwMode="auto">
          <a:xfrm flipV="1">
            <a:off x="228600" y="3657600"/>
            <a:ext cx="0" cy="533400"/>
          </a:xfrm>
          <a:prstGeom prst="line">
            <a:avLst/>
          </a:prstGeom>
          <a:noFill/>
          <a:ln w="9525">
            <a:solidFill>
              <a:srgbClr val="00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_tradnl"/>
          </a:p>
        </p:txBody>
      </p:sp>
      <p:sp>
        <p:nvSpPr>
          <p:cNvPr id="48" name="Line 24"/>
          <p:cNvSpPr>
            <a:spLocks noChangeShapeType="1"/>
          </p:cNvSpPr>
          <p:nvPr/>
        </p:nvSpPr>
        <p:spPr bwMode="auto">
          <a:xfrm flipV="1">
            <a:off x="228600" y="4648200"/>
            <a:ext cx="0" cy="304800"/>
          </a:xfrm>
          <a:prstGeom prst="line">
            <a:avLst/>
          </a:prstGeom>
          <a:noFill/>
          <a:ln w="9525">
            <a:solidFill>
              <a:srgbClr val="00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_tradnl"/>
          </a:p>
        </p:txBody>
      </p:sp>
      <p:sp>
        <p:nvSpPr>
          <p:cNvPr id="49" name="Line 25"/>
          <p:cNvSpPr>
            <a:spLocks noChangeShapeType="1"/>
          </p:cNvSpPr>
          <p:nvPr/>
        </p:nvSpPr>
        <p:spPr bwMode="auto">
          <a:xfrm>
            <a:off x="228600" y="4648200"/>
            <a:ext cx="1676400" cy="0"/>
          </a:xfrm>
          <a:prstGeom prst="line">
            <a:avLst/>
          </a:prstGeom>
          <a:noFill/>
          <a:ln w="9525">
            <a:solidFill>
              <a:srgbClr val="00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_tradnl"/>
          </a:p>
        </p:txBody>
      </p:sp>
      <p:sp>
        <p:nvSpPr>
          <p:cNvPr id="50" name="Line 26"/>
          <p:cNvSpPr>
            <a:spLocks noChangeShapeType="1"/>
          </p:cNvSpPr>
          <p:nvPr/>
        </p:nvSpPr>
        <p:spPr bwMode="auto">
          <a:xfrm>
            <a:off x="3505200" y="2971800"/>
            <a:ext cx="1828800" cy="0"/>
          </a:xfrm>
          <a:prstGeom prst="line">
            <a:avLst/>
          </a:prstGeom>
          <a:noFill/>
          <a:ln w="9525">
            <a:solidFill>
              <a:srgbClr val="00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_tradnl"/>
          </a:p>
        </p:txBody>
      </p:sp>
      <p:sp>
        <p:nvSpPr>
          <p:cNvPr id="51" name="Line 27"/>
          <p:cNvSpPr>
            <a:spLocks noChangeShapeType="1"/>
          </p:cNvSpPr>
          <p:nvPr/>
        </p:nvSpPr>
        <p:spPr bwMode="auto">
          <a:xfrm flipV="1">
            <a:off x="3505200" y="2667000"/>
            <a:ext cx="0" cy="304800"/>
          </a:xfrm>
          <a:prstGeom prst="line">
            <a:avLst/>
          </a:prstGeom>
          <a:noFill/>
          <a:ln w="9525">
            <a:solidFill>
              <a:srgbClr val="00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_tradnl"/>
          </a:p>
        </p:txBody>
      </p:sp>
      <p:sp>
        <p:nvSpPr>
          <p:cNvPr id="52" name="Line 28"/>
          <p:cNvSpPr>
            <a:spLocks noChangeShapeType="1"/>
          </p:cNvSpPr>
          <p:nvPr/>
        </p:nvSpPr>
        <p:spPr bwMode="auto">
          <a:xfrm>
            <a:off x="3395663" y="4038600"/>
            <a:ext cx="914400" cy="0"/>
          </a:xfrm>
          <a:prstGeom prst="line">
            <a:avLst/>
          </a:prstGeom>
          <a:noFill/>
          <a:ln w="9525">
            <a:solidFill>
              <a:srgbClr val="00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_tradnl"/>
          </a:p>
        </p:txBody>
      </p:sp>
      <p:sp>
        <p:nvSpPr>
          <p:cNvPr id="53" name="Line 29"/>
          <p:cNvSpPr>
            <a:spLocks noChangeShapeType="1"/>
          </p:cNvSpPr>
          <p:nvPr/>
        </p:nvSpPr>
        <p:spPr bwMode="auto">
          <a:xfrm flipV="1">
            <a:off x="3409950" y="4038600"/>
            <a:ext cx="0" cy="533400"/>
          </a:xfrm>
          <a:prstGeom prst="line">
            <a:avLst/>
          </a:prstGeom>
          <a:noFill/>
          <a:ln w="9525">
            <a:solidFill>
              <a:srgbClr val="00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_tradnl"/>
          </a:p>
        </p:txBody>
      </p:sp>
      <p:sp>
        <p:nvSpPr>
          <p:cNvPr id="54" name="Line 30"/>
          <p:cNvSpPr>
            <a:spLocks noChangeShapeType="1"/>
          </p:cNvSpPr>
          <p:nvPr/>
        </p:nvSpPr>
        <p:spPr bwMode="auto">
          <a:xfrm flipH="1">
            <a:off x="6324600" y="3200400"/>
            <a:ext cx="304800" cy="0"/>
          </a:xfrm>
          <a:prstGeom prst="line">
            <a:avLst/>
          </a:prstGeom>
          <a:noFill/>
          <a:ln w="9525">
            <a:solidFill>
              <a:srgbClr val="00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_tradnl"/>
          </a:p>
        </p:txBody>
      </p:sp>
      <p:sp>
        <p:nvSpPr>
          <p:cNvPr id="55" name="Line 31"/>
          <p:cNvSpPr>
            <a:spLocks noChangeShapeType="1"/>
          </p:cNvSpPr>
          <p:nvPr/>
        </p:nvSpPr>
        <p:spPr bwMode="auto">
          <a:xfrm flipV="1">
            <a:off x="6324600" y="3200400"/>
            <a:ext cx="0" cy="1295400"/>
          </a:xfrm>
          <a:prstGeom prst="line">
            <a:avLst/>
          </a:prstGeom>
          <a:noFill/>
          <a:ln w="9525">
            <a:solidFill>
              <a:srgbClr val="00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_tradnl"/>
          </a:p>
        </p:txBody>
      </p:sp>
      <p:sp>
        <p:nvSpPr>
          <p:cNvPr id="56" name="Line 32"/>
          <p:cNvSpPr>
            <a:spLocks noChangeShapeType="1"/>
          </p:cNvSpPr>
          <p:nvPr/>
        </p:nvSpPr>
        <p:spPr bwMode="auto">
          <a:xfrm flipH="1">
            <a:off x="6553200" y="2971800"/>
            <a:ext cx="609600" cy="0"/>
          </a:xfrm>
          <a:prstGeom prst="line">
            <a:avLst/>
          </a:prstGeom>
          <a:noFill/>
          <a:ln w="9525">
            <a:solidFill>
              <a:srgbClr val="00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_tradnl"/>
          </a:p>
        </p:txBody>
      </p:sp>
      <p:sp>
        <p:nvSpPr>
          <p:cNvPr id="57" name="Line 33"/>
          <p:cNvSpPr>
            <a:spLocks noChangeShapeType="1"/>
          </p:cNvSpPr>
          <p:nvPr/>
        </p:nvSpPr>
        <p:spPr bwMode="auto">
          <a:xfrm flipV="1">
            <a:off x="6553200" y="1752600"/>
            <a:ext cx="0" cy="1219200"/>
          </a:xfrm>
          <a:prstGeom prst="line">
            <a:avLst/>
          </a:prstGeom>
          <a:noFill/>
          <a:ln w="9525">
            <a:solidFill>
              <a:srgbClr val="00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_tradnl"/>
          </a:p>
        </p:txBody>
      </p:sp>
      <p:sp>
        <p:nvSpPr>
          <p:cNvPr id="58" name="Text Box 35"/>
          <p:cNvSpPr txBox="1">
            <a:spLocks noChangeArrowheads="1"/>
          </p:cNvSpPr>
          <p:nvPr/>
        </p:nvSpPr>
        <p:spPr bwMode="auto">
          <a:xfrm>
            <a:off x="0" y="4311650"/>
            <a:ext cx="20574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sz="1600">
                <a:solidFill>
                  <a:srgbClr val="FFFF00"/>
                </a:solidFill>
                <a:latin typeface="Arial" charset="0"/>
                <a:cs typeface="Arial" charset="0"/>
              </a:rPr>
              <a:t>BCC Portugal S.A</a:t>
            </a:r>
          </a:p>
        </p:txBody>
      </p:sp>
      <p:sp>
        <p:nvSpPr>
          <p:cNvPr id="59" name="Text Box 36"/>
          <p:cNvSpPr txBox="1">
            <a:spLocks noChangeArrowheads="1"/>
          </p:cNvSpPr>
          <p:nvPr/>
        </p:nvSpPr>
        <p:spPr bwMode="auto">
          <a:xfrm>
            <a:off x="4648200" y="3595688"/>
            <a:ext cx="1752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sz="1600" dirty="0">
                <a:solidFill>
                  <a:srgbClr val="FFFF00"/>
                </a:solidFill>
                <a:latin typeface="Arial" charset="0"/>
                <a:cs typeface="Arial" charset="0"/>
              </a:rPr>
              <a:t>BCC España S.L</a:t>
            </a:r>
          </a:p>
        </p:txBody>
      </p:sp>
      <p:pic>
        <p:nvPicPr>
          <p:cNvPr id="61" name="Picture 38" descr="C:\Documents and Settings\p09bw01\Desktop\starsmall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75" y="4343400"/>
            <a:ext cx="263525" cy="23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" name="Picture 39" descr="C:\Documents and Settings\p09bw01\Desktop\starsmall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798888"/>
            <a:ext cx="263525" cy="23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" name="Picture 40" descr="C:\Documents and Settings\p09bw01\Desktop\starsmall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3200400"/>
            <a:ext cx="263525" cy="23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" name="Picture 41" descr="C:\Documents and Settings\p09bw01\Desktop\starsmall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0275" y="2667000"/>
            <a:ext cx="263525" cy="23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" name="Text Box 42"/>
          <p:cNvSpPr txBox="1">
            <a:spLocks noChangeArrowheads="1"/>
          </p:cNvSpPr>
          <p:nvPr/>
        </p:nvSpPr>
        <p:spPr bwMode="auto">
          <a:xfrm>
            <a:off x="76200" y="6019800"/>
            <a:ext cx="2057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SzPct val="75000"/>
              <a:buFont typeface="Wingdings" pitchFamily="2" charset="2"/>
              <a:buNone/>
            </a:pPr>
            <a:r>
              <a:rPr lang="es-ES_tradnl" sz="1800" b="1">
                <a:solidFill>
                  <a:schemeClr val="bg1"/>
                </a:solidFill>
                <a:latin typeface="Arial" charset="0"/>
                <a:cs typeface="Arial" charset="0"/>
              </a:rPr>
              <a:t>Companies</a:t>
            </a:r>
          </a:p>
        </p:txBody>
      </p:sp>
      <p:sp>
        <p:nvSpPr>
          <p:cNvPr id="67" name="Text Box 44"/>
          <p:cNvSpPr txBox="1">
            <a:spLocks noChangeArrowheads="1"/>
          </p:cNvSpPr>
          <p:nvPr/>
        </p:nvSpPr>
        <p:spPr bwMode="auto">
          <a:xfrm>
            <a:off x="4572000" y="6049963"/>
            <a:ext cx="22860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SzPct val="75000"/>
              <a:buFont typeface="Wingdings" pitchFamily="2" charset="2"/>
              <a:buNone/>
            </a:pPr>
            <a:r>
              <a:rPr lang="es-ES_tradnl" sz="1800" b="1">
                <a:solidFill>
                  <a:schemeClr val="bg1"/>
                </a:solidFill>
                <a:latin typeface="Arial" charset="0"/>
                <a:cs typeface="Arial" charset="0"/>
              </a:rPr>
              <a:t>Locations</a:t>
            </a:r>
          </a:p>
        </p:txBody>
      </p:sp>
      <p:sp>
        <p:nvSpPr>
          <p:cNvPr id="68" name="Text Box 45"/>
          <p:cNvSpPr txBox="1">
            <a:spLocks noChangeArrowheads="1"/>
          </p:cNvSpPr>
          <p:nvPr/>
        </p:nvSpPr>
        <p:spPr bwMode="auto">
          <a:xfrm>
            <a:off x="7010400" y="6049963"/>
            <a:ext cx="22098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SzPct val="75000"/>
              <a:buFont typeface="Wingdings" pitchFamily="2" charset="2"/>
              <a:buNone/>
            </a:pPr>
            <a:r>
              <a:rPr lang="es-ES_tradnl" sz="1800" b="1">
                <a:solidFill>
                  <a:schemeClr val="bg1"/>
                </a:solidFill>
                <a:latin typeface="Arial" charset="0"/>
                <a:cs typeface="Arial" charset="0"/>
              </a:rPr>
              <a:t>Employees</a:t>
            </a:r>
          </a:p>
        </p:txBody>
      </p:sp>
      <p:sp>
        <p:nvSpPr>
          <p:cNvPr id="72" name="Text Box 49"/>
          <p:cNvSpPr txBox="1">
            <a:spLocks noChangeArrowheads="1"/>
          </p:cNvSpPr>
          <p:nvPr/>
        </p:nvSpPr>
        <p:spPr bwMode="auto">
          <a:xfrm>
            <a:off x="381000" y="5562600"/>
            <a:ext cx="4724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SzPct val="75000"/>
              <a:buFont typeface="Wingdings" pitchFamily="2" charset="2"/>
              <a:buNone/>
            </a:pPr>
            <a:r>
              <a:rPr lang="es-ES_tradnl" sz="2000" b="1">
                <a:solidFill>
                  <a:schemeClr val="bg1"/>
                </a:solidFill>
                <a:latin typeface="Arial" charset="0"/>
                <a:cs typeface="Arial" charset="0"/>
              </a:rPr>
              <a:t>12 </a:t>
            </a:r>
            <a:r>
              <a:rPr lang="es-ES_tradnl" sz="1600" b="1">
                <a:solidFill>
                  <a:schemeClr val="bg1"/>
                </a:solidFill>
                <a:latin typeface="Arial" charset="0"/>
                <a:cs typeface="Arial" charset="0"/>
              </a:rPr>
              <a:t>(incl. JV)</a:t>
            </a:r>
          </a:p>
        </p:txBody>
      </p:sp>
      <p:sp>
        <p:nvSpPr>
          <p:cNvPr id="76" name="Text Box 53"/>
          <p:cNvSpPr txBox="1">
            <a:spLocks noChangeArrowheads="1"/>
          </p:cNvSpPr>
          <p:nvPr/>
        </p:nvSpPr>
        <p:spPr bwMode="auto">
          <a:xfrm>
            <a:off x="3429000" y="4191000"/>
            <a:ext cx="3733800" cy="50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60000"/>
              </a:lnSpc>
              <a:spcBef>
                <a:spcPct val="50000"/>
              </a:spcBef>
            </a:pPr>
            <a:r>
              <a:rPr lang="es-ES_tradnl" sz="1600">
                <a:latin typeface="Arial" charset="0"/>
              </a:rPr>
              <a:t>BASF Coatings S.A.</a:t>
            </a:r>
            <a:endParaRPr lang="en-GB" sz="1600">
              <a:latin typeface="Arial" charset="0"/>
            </a:endParaRPr>
          </a:p>
          <a:p>
            <a:pPr eaLnBrk="1" hangingPunct="1">
              <a:lnSpc>
                <a:spcPct val="60000"/>
              </a:lnSpc>
              <a:spcBef>
                <a:spcPct val="50000"/>
              </a:spcBef>
            </a:pPr>
            <a:r>
              <a:rPr lang="en-GB" sz="1600">
                <a:latin typeface="Arial" charset="0"/>
              </a:rPr>
              <a:t>BASF Coatings Services S.A.</a:t>
            </a:r>
          </a:p>
        </p:txBody>
      </p:sp>
    </p:spTree>
    <p:extLst>
      <p:ext uri="{BB962C8B-B14F-4D97-AF65-F5344CB8AC3E}">
        <p14:creationId xmlns:p14="http://schemas.microsoft.com/office/powerpoint/2010/main" val="186897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 txBox="1">
            <a:spLocks/>
          </p:cNvSpPr>
          <p:nvPr/>
        </p:nvSpPr>
        <p:spPr bwMode="auto">
          <a:xfrm>
            <a:off x="155869" y="620688"/>
            <a:ext cx="7129463" cy="638051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s-ES" sz="3600" dirty="0" smtClean="0">
                <a:solidFill>
                  <a:schemeClr val="bg1"/>
                </a:solidFill>
              </a:rPr>
              <a:t>BASF en TARRAGONA</a:t>
            </a:r>
            <a:endParaRPr lang="es-ES" sz="3600" dirty="0">
              <a:solidFill>
                <a:schemeClr val="bg1"/>
              </a:solidFill>
            </a:endParaRPr>
          </a:p>
        </p:txBody>
      </p:sp>
      <p:sp>
        <p:nvSpPr>
          <p:cNvPr id="2" name="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a-ES" dirty="0" smtClean="0"/>
              <a:t>10/06/13; Dir 2012/18/UE</a:t>
            </a:r>
            <a:endParaRPr lang="ca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5B50F2-69A6-4F5E-954B-5973AFC89B69}" type="slidenum">
              <a:rPr lang="ca-ES" smtClean="0"/>
              <a:pPr>
                <a:defRPr/>
              </a:pPr>
              <a:t>13</a:t>
            </a:fld>
            <a:endParaRPr lang="ca-ES" dirty="0"/>
          </a:p>
        </p:txBody>
      </p:sp>
      <p:pic>
        <p:nvPicPr>
          <p:cNvPr id="6" name="Picture 5" descr="W:\PracCont\Presentaciones\Fotos_Empresa\BASFESA_TGN\BASFESA_Übersich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0200"/>
            <a:ext cx="9170988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Line 6"/>
          <p:cNvSpPr>
            <a:spLocks noChangeShapeType="1"/>
          </p:cNvSpPr>
          <p:nvPr/>
        </p:nvSpPr>
        <p:spPr bwMode="auto">
          <a:xfrm>
            <a:off x="1829549" y="2617788"/>
            <a:ext cx="7322389" cy="1200150"/>
          </a:xfrm>
          <a:prstGeom prst="line">
            <a:avLst/>
          </a:prstGeom>
          <a:noFill/>
          <a:ln w="28575">
            <a:solidFill>
              <a:srgbClr val="66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_tradnl"/>
          </a:p>
        </p:txBody>
      </p:sp>
      <p:sp>
        <p:nvSpPr>
          <p:cNvPr id="9" name="AutoShape 8"/>
          <p:cNvSpPr>
            <a:spLocks noChangeArrowheads="1"/>
          </p:cNvSpPr>
          <p:nvPr/>
        </p:nvSpPr>
        <p:spPr bwMode="auto">
          <a:xfrm rot="431884">
            <a:off x="1966019" y="2543718"/>
            <a:ext cx="610460" cy="149225"/>
          </a:xfrm>
          <a:prstGeom prst="triangle">
            <a:avLst>
              <a:gd name="adj" fmla="val 85583"/>
            </a:avLst>
          </a:prstGeom>
          <a:solidFill>
            <a:srgbClr val="FFCC00">
              <a:alpha val="5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grpSp>
        <p:nvGrpSpPr>
          <p:cNvPr id="10" name="Group 9"/>
          <p:cNvGrpSpPr>
            <a:grpSpLocks/>
          </p:cNvGrpSpPr>
          <p:nvPr/>
        </p:nvGrpSpPr>
        <p:grpSpPr bwMode="auto">
          <a:xfrm>
            <a:off x="175128" y="2825750"/>
            <a:ext cx="6074860" cy="1754188"/>
            <a:chOff x="136" y="1765"/>
            <a:chExt cx="3824" cy="1122"/>
          </a:xfrm>
        </p:grpSpPr>
        <p:sp>
          <p:nvSpPr>
            <p:cNvPr id="11" name="AutoShape 10"/>
            <p:cNvSpPr>
              <a:spLocks noChangeArrowheads="1"/>
            </p:cNvSpPr>
            <p:nvPr/>
          </p:nvSpPr>
          <p:spPr bwMode="auto">
            <a:xfrm rot="3765025">
              <a:off x="562" y="2142"/>
              <a:ext cx="914" cy="576"/>
            </a:xfrm>
            <a:prstGeom prst="parallelogram">
              <a:avLst>
                <a:gd name="adj" fmla="val 39670"/>
              </a:avLst>
            </a:prstGeom>
            <a:solidFill>
              <a:srgbClr val="FFCC00">
                <a:alpha val="50195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2" name="AutoShape 11"/>
            <p:cNvSpPr>
              <a:spLocks noChangeArrowheads="1"/>
            </p:cNvSpPr>
            <p:nvPr/>
          </p:nvSpPr>
          <p:spPr bwMode="auto">
            <a:xfrm rot="8629199">
              <a:off x="488" y="2160"/>
              <a:ext cx="336" cy="672"/>
            </a:xfrm>
            <a:prstGeom prst="triangle">
              <a:avLst>
                <a:gd name="adj" fmla="val 50000"/>
              </a:avLst>
            </a:prstGeom>
            <a:solidFill>
              <a:srgbClr val="FFCC00">
                <a:alpha val="50195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3" name="AutoShape 12"/>
            <p:cNvSpPr>
              <a:spLocks noChangeArrowheads="1"/>
            </p:cNvSpPr>
            <p:nvPr/>
          </p:nvSpPr>
          <p:spPr bwMode="auto">
            <a:xfrm rot="10455512">
              <a:off x="136" y="2160"/>
              <a:ext cx="528" cy="240"/>
            </a:xfrm>
            <a:prstGeom prst="triangle">
              <a:avLst>
                <a:gd name="adj" fmla="val 50000"/>
              </a:avLst>
            </a:prstGeom>
            <a:solidFill>
              <a:srgbClr val="FFCC00">
                <a:alpha val="50195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4" name="AutoShape 13"/>
            <p:cNvSpPr>
              <a:spLocks noChangeArrowheads="1"/>
            </p:cNvSpPr>
            <p:nvPr/>
          </p:nvSpPr>
          <p:spPr bwMode="auto">
            <a:xfrm rot="-2531259">
              <a:off x="1184" y="2030"/>
              <a:ext cx="384" cy="648"/>
            </a:xfrm>
            <a:prstGeom prst="triangle">
              <a:avLst>
                <a:gd name="adj" fmla="val 50000"/>
              </a:avLst>
            </a:prstGeom>
            <a:solidFill>
              <a:srgbClr val="FFCC00">
                <a:alpha val="50195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5" name="AutoShape 14"/>
            <p:cNvSpPr>
              <a:spLocks noChangeArrowheads="1"/>
            </p:cNvSpPr>
            <p:nvPr/>
          </p:nvSpPr>
          <p:spPr bwMode="auto">
            <a:xfrm rot="-480010">
              <a:off x="1246" y="2401"/>
              <a:ext cx="816" cy="288"/>
            </a:xfrm>
            <a:prstGeom prst="triangle">
              <a:avLst>
                <a:gd name="adj" fmla="val 50000"/>
              </a:avLst>
            </a:prstGeom>
            <a:solidFill>
              <a:srgbClr val="FFCC00">
                <a:alpha val="50195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6" name="AutoShape 15"/>
            <p:cNvSpPr>
              <a:spLocks noChangeArrowheads="1"/>
            </p:cNvSpPr>
            <p:nvPr/>
          </p:nvSpPr>
          <p:spPr bwMode="auto">
            <a:xfrm rot="-10510866">
              <a:off x="752" y="2712"/>
              <a:ext cx="384" cy="144"/>
            </a:xfrm>
            <a:prstGeom prst="triangle">
              <a:avLst>
                <a:gd name="adj" fmla="val 50000"/>
              </a:avLst>
            </a:prstGeom>
            <a:solidFill>
              <a:srgbClr val="FFCC00">
                <a:alpha val="50195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7" name="AutoShape 16"/>
            <p:cNvSpPr>
              <a:spLocks noChangeArrowheads="1"/>
            </p:cNvSpPr>
            <p:nvPr/>
          </p:nvSpPr>
          <p:spPr bwMode="auto">
            <a:xfrm rot="3172066">
              <a:off x="1802" y="1988"/>
              <a:ext cx="1012" cy="565"/>
            </a:xfrm>
            <a:prstGeom prst="parallelogram">
              <a:avLst>
                <a:gd name="adj" fmla="val 53196"/>
              </a:avLst>
            </a:prstGeom>
            <a:solidFill>
              <a:srgbClr val="FFCC00">
                <a:alpha val="50195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8" name="AutoShape 17"/>
            <p:cNvSpPr>
              <a:spLocks noChangeArrowheads="1"/>
            </p:cNvSpPr>
            <p:nvPr/>
          </p:nvSpPr>
          <p:spPr bwMode="auto">
            <a:xfrm rot="1701127">
              <a:off x="1248" y="2007"/>
              <a:ext cx="1136" cy="384"/>
            </a:xfrm>
            <a:prstGeom prst="triangle">
              <a:avLst>
                <a:gd name="adj" fmla="val 50000"/>
              </a:avLst>
            </a:prstGeom>
            <a:solidFill>
              <a:srgbClr val="FFCC00">
                <a:alpha val="50195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9" name="AutoShape 18"/>
            <p:cNvSpPr>
              <a:spLocks noChangeArrowheads="1"/>
            </p:cNvSpPr>
            <p:nvPr/>
          </p:nvSpPr>
          <p:spPr bwMode="auto">
            <a:xfrm rot="-10185334">
              <a:off x="2399" y="2022"/>
              <a:ext cx="1293" cy="288"/>
            </a:xfrm>
            <a:prstGeom prst="triangle">
              <a:avLst>
                <a:gd name="adj" fmla="val 50000"/>
              </a:avLst>
            </a:prstGeom>
            <a:solidFill>
              <a:srgbClr val="FFCC00">
                <a:alpha val="50195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0" name="AutoShape 19"/>
            <p:cNvSpPr>
              <a:spLocks noChangeArrowheads="1"/>
            </p:cNvSpPr>
            <p:nvPr/>
          </p:nvSpPr>
          <p:spPr bwMode="auto">
            <a:xfrm rot="-595448">
              <a:off x="2456" y="1871"/>
              <a:ext cx="575" cy="475"/>
            </a:xfrm>
            <a:prstGeom prst="triangle">
              <a:avLst>
                <a:gd name="adj" fmla="val 1907"/>
              </a:avLst>
            </a:prstGeom>
            <a:solidFill>
              <a:srgbClr val="FFCC00">
                <a:alpha val="50195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1" name="AutoShape 20"/>
            <p:cNvSpPr>
              <a:spLocks noChangeArrowheads="1"/>
            </p:cNvSpPr>
            <p:nvPr/>
          </p:nvSpPr>
          <p:spPr bwMode="auto">
            <a:xfrm rot="-9567357">
              <a:off x="2632" y="2368"/>
              <a:ext cx="480" cy="192"/>
            </a:xfrm>
            <a:prstGeom prst="triangle">
              <a:avLst>
                <a:gd name="adj" fmla="val 69380"/>
              </a:avLst>
            </a:prstGeom>
            <a:solidFill>
              <a:srgbClr val="FFCC00">
                <a:alpha val="50195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2" name="AutoShape 21"/>
            <p:cNvSpPr>
              <a:spLocks noChangeArrowheads="1"/>
            </p:cNvSpPr>
            <p:nvPr/>
          </p:nvSpPr>
          <p:spPr bwMode="auto">
            <a:xfrm rot="-6003010">
              <a:off x="2952" y="1656"/>
              <a:ext cx="144" cy="1248"/>
            </a:xfrm>
            <a:prstGeom prst="triangle">
              <a:avLst>
                <a:gd name="adj" fmla="val 33333"/>
              </a:avLst>
            </a:prstGeom>
            <a:solidFill>
              <a:srgbClr val="FFCC00">
                <a:alpha val="50195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3" name="AutoShape 22"/>
            <p:cNvSpPr>
              <a:spLocks noChangeArrowheads="1"/>
            </p:cNvSpPr>
            <p:nvPr/>
          </p:nvSpPr>
          <p:spPr bwMode="auto">
            <a:xfrm rot="-10340153">
              <a:off x="3384" y="2128"/>
              <a:ext cx="576" cy="144"/>
            </a:xfrm>
            <a:prstGeom prst="triangle">
              <a:avLst>
                <a:gd name="adj" fmla="val 75162"/>
              </a:avLst>
            </a:prstGeom>
            <a:solidFill>
              <a:srgbClr val="FFCC00">
                <a:alpha val="50195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4" name="AutoShape 23"/>
            <p:cNvSpPr>
              <a:spLocks noChangeArrowheads="1"/>
            </p:cNvSpPr>
            <p:nvPr/>
          </p:nvSpPr>
          <p:spPr bwMode="auto">
            <a:xfrm rot="2937879">
              <a:off x="2352" y="1944"/>
              <a:ext cx="288" cy="144"/>
            </a:xfrm>
            <a:prstGeom prst="parallelogram">
              <a:avLst>
                <a:gd name="adj" fmla="val 50000"/>
              </a:avLst>
            </a:prstGeom>
            <a:solidFill>
              <a:srgbClr val="FFCC00">
                <a:alpha val="50195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5" name="AutoShape 24"/>
            <p:cNvSpPr>
              <a:spLocks noChangeArrowheads="1"/>
            </p:cNvSpPr>
            <p:nvPr/>
          </p:nvSpPr>
          <p:spPr bwMode="auto">
            <a:xfrm rot="2937879">
              <a:off x="2107" y="2436"/>
              <a:ext cx="384" cy="240"/>
            </a:xfrm>
            <a:prstGeom prst="parallelogram">
              <a:avLst>
                <a:gd name="adj" fmla="val 69519"/>
              </a:avLst>
            </a:prstGeom>
            <a:solidFill>
              <a:srgbClr val="FFCC00">
                <a:alpha val="50195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</p:grpSp>
      <p:sp>
        <p:nvSpPr>
          <p:cNvPr id="27" name="Line 26"/>
          <p:cNvSpPr>
            <a:spLocks noChangeShapeType="1"/>
          </p:cNvSpPr>
          <p:nvPr/>
        </p:nvSpPr>
        <p:spPr bwMode="auto">
          <a:xfrm flipV="1">
            <a:off x="4942061" y="3321049"/>
            <a:ext cx="795163" cy="144463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_tradnl"/>
          </a:p>
        </p:txBody>
      </p:sp>
      <p:sp>
        <p:nvSpPr>
          <p:cNvPr id="28" name="Line 27"/>
          <p:cNvSpPr>
            <a:spLocks noChangeShapeType="1"/>
          </p:cNvSpPr>
          <p:nvPr/>
        </p:nvSpPr>
        <p:spPr bwMode="auto">
          <a:xfrm flipV="1">
            <a:off x="4533895" y="2967037"/>
            <a:ext cx="558805" cy="141287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_tradnl"/>
          </a:p>
        </p:txBody>
      </p:sp>
      <p:sp>
        <p:nvSpPr>
          <p:cNvPr id="29" name="Line 28"/>
          <p:cNvSpPr>
            <a:spLocks noChangeShapeType="1"/>
          </p:cNvSpPr>
          <p:nvPr/>
        </p:nvSpPr>
        <p:spPr bwMode="auto">
          <a:xfrm>
            <a:off x="-220713" y="2538413"/>
            <a:ext cx="555676" cy="0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_tradnl"/>
          </a:p>
        </p:txBody>
      </p:sp>
      <p:sp>
        <p:nvSpPr>
          <p:cNvPr id="30" name="Line 29"/>
          <p:cNvSpPr>
            <a:spLocks noChangeShapeType="1"/>
          </p:cNvSpPr>
          <p:nvPr/>
        </p:nvSpPr>
        <p:spPr bwMode="auto">
          <a:xfrm>
            <a:off x="356426" y="2538413"/>
            <a:ext cx="1512062" cy="142875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_tradnl"/>
          </a:p>
        </p:txBody>
      </p:sp>
      <p:sp>
        <p:nvSpPr>
          <p:cNvPr id="31" name="Line 30"/>
          <p:cNvSpPr>
            <a:spLocks noChangeShapeType="1"/>
          </p:cNvSpPr>
          <p:nvPr/>
        </p:nvSpPr>
        <p:spPr bwMode="auto">
          <a:xfrm flipV="1">
            <a:off x="1320268" y="2538412"/>
            <a:ext cx="1192745" cy="71437"/>
          </a:xfrm>
          <a:prstGeom prst="line">
            <a:avLst/>
          </a:prstGeom>
          <a:noFill/>
          <a:ln w="349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_tradnl"/>
          </a:p>
        </p:txBody>
      </p:sp>
      <p:sp>
        <p:nvSpPr>
          <p:cNvPr id="32" name="Line 31"/>
          <p:cNvSpPr>
            <a:spLocks noChangeShapeType="1"/>
          </p:cNvSpPr>
          <p:nvPr/>
        </p:nvSpPr>
        <p:spPr bwMode="auto">
          <a:xfrm>
            <a:off x="1082345" y="2468563"/>
            <a:ext cx="1430668" cy="69850"/>
          </a:xfrm>
          <a:prstGeom prst="line">
            <a:avLst/>
          </a:prstGeom>
          <a:noFill/>
          <a:ln w="349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_tradnl"/>
          </a:p>
        </p:txBody>
      </p:sp>
      <p:sp>
        <p:nvSpPr>
          <p:cNvPr id="33" name="Line 32"/>
          <p:cNvSpPr>
            <a:spLocks noChangeShapeType="1"/>
          </p:cNvSpPr>
          <p:nvPr/>
        </p:nvSpPr>
        <p:spPr bwMode="auto">
          <a:xfrm flipV="1">
            <a:off x="1068792" y="2395537"/>
            <a:ext cx="475846" cy="73025"/>
          </a:xfrm>
          <a:prstGeom prst="line">
            <a:avLst/>
          </a:prstGeom>
          <a:noFill/>
          <a:ln w="349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_tradnl"/>
          </a:p>
        </p:txBody>
      </p:sp>
      <p:sp>
        <p:nvSpPr>
          <p:cNvPr id="34" name="Text Box 33"/>
          <p:cNvSpPr txBox="1">
            <a:spLocks noChangeArrowheads="1"/>
          </p:cNvSpPr>
          <p:nvPr/>
        </p:nvSpPr>
        <p:spPr bwMode="auto">
          <a:xfrm>
            <a:off x="5852797" y="3200400"/>
            <a:ext cx="1767203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de-DE" sz="1200">
                <a:solidFill>
                  <a:srgbClr val="FFFFFF"/>
                </a:solidFill>
                <a:latin typeface="Arial Black" pitchFamily="34" charset="0"/>
              </a:rPr>
              <a:t>RACK</a:t>
            </a:r>
            <a:endParaRPr lang="de-DE" sz="1200">
              <a:solidFill>
                <a:srgbClr val="FFFFFF"/>
              </a:solidFill>
            </a:endParaRPr>
          </a:p>
        </p:txBody>
      </p:sp>
      <p:sp>
        <p:nvSpPr>
          <p:cNvPr id="35" name="Line 34"/>
          <p:cNvSpPr>
            <a:spLocks noChangeShapeType="1"/>
          </p:cNvSpPr>
          <p:nvPr/>
        </p:nvSpPr>
        <p:spPr bwMode="auto">
          <a:xfrm flipH="1" flipV="1">
            <a:off x="696761" y="2693988"/>
            <a:ext cx="7370913" cy="4125912"/>
          </a:xfrm>
          <a:prstGeom prst="line">
            <a:avLst/>
          </a:prstGeom>
          <a:noFill/>
          <a:ln w="28575">
            <a:solidFill>
              <a:srgbClr val="66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_tradnl"/>
          </a:p>
        </p:txBody>
      </p:sp>
      <p:sp>
        <p:nvSpPr>
          <p:cNvPr id="36" name="Line 35"/>
          <p:cNvSpPr>
            <a:spLocks noChangeShapeType="1"/>
          </p:cNvSpPr>
          <p:nvPr/>
        </p:nvSpPr>
        <p:spPr bwMode="auto">
          <a:xfrm flipH="1" flipV="1">
            <a:off x="-107321" y="2620962"/>
            <a:ext cx="715334" cy="73025"/>
          </a:xfrm>
          <a:prstGeom prst="line">
            <a:avLst/>
          </a:prstGeom>
          <a:noFill/>
          <a:ln w="28575">
            <a:solidFill>
              <a:srgbClr val="66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_tradnl"/>
          </a:p>
        </p:txBody>
      </p:sp>
      <p:sp>
        <p:nvSpPr>
          <p:cNvPr id="37" name="Line 36"/>
          <p:cNvSpPr>
            <a:spLocks noChangeShapeType="1"/>
          </p:cNvSpPr>
          <p:nvPr/>
        </p:nvSpPr>
        <p:spPr bwMode="auto">
          <a:xfrm flipH="1" flipV="1">
            <a:off x="346382" y="2474912"/>
            <a:ext cx="804555" cy="73025"/>
          </a:xfrm>
          <a:prstGeom prst="line">
            <a:avLst/>
          </a:prstGeom>
          <a:noFill/>
          <a:ln w="28575">
            <a:solidFill>
              <a:srgbClr val="66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_tradnl"/>
          </a:p>
        </p:txBody>
      </p:sp>
      <p:sp>
        <p:nvSpPr>
          <p:cNvPr id="38" name="Line 37"/>
          <p:cNvSpPr>
            <a:spLocks noChangeShapeType="1"/>
          </p:cNvSpPr>
          <p:nvPr/>
        </p:nvSpPr>
        <p:spPr bwMode="auto">
          <a:xfrm flipH="1">
            <a:off x="-111122" y="2474913"/>
            <a:ext cx="447671" cy="1587"/>
          </a:xfrm>
          <a:prstGeom prst="line">
            <a:avLst/>
          </a:prstGeom>
          <a:noFill/>
          <a:ln w="28575">
            <a:solidFill>
              <a:srgbClr val="66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_tradnl"/>
          </a:p>
        </p:txBody>
      </p:sp>
      <p:sp>
        <p:nvSpPr>
          <p:cNvPr id="39" name="Text Box 38"/>
          <p:cNvSpPr txBox="1">
            <a:spLocks noChangeArrowheads="1"/>
          </p:cNvSpPr>
          <p:nvPr/>
        </p:nvSpPr>
        <p:spPr bwMode="auto">
          <a:xfrm>
            <a:off x="7622521" y="3405188"/>
            <a:ext cx="1296054" cy="18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de-DE" sz="1200">
                <a:solidFill>
                  <a:srgbClr val="669900"/>
                </a:solidFill>
                <a:latin typeface="Arial Black" pitchFamily="34" charset="0"/>
              </a:rPr>
              <a:t>TREN</a:t>
            </a:r>
            <a:endParaRPr lang="de-DE" sz="1200">
              <a:solidFill>
                <a:srgbClr val="669900"/>
              </a:solidFill>
            </a:endParaRPr>
          </a:p>
        </p:txBody>
      </p:sp>
      <p:sp>
        <p:nvSpPr>
          <p:cNvPr id="40" name="Text Box 39"/>
          <p:cNvSpPr txBox="1">
            <a:spLocks noChangeArrowheads="1"/>
          </p:cNvSpPr>
          <p:nvPr/>
        </p:nvSpPr>
        <p:spPr bwMode="auto">
          <a:xfrm>
            <a:off x="969940" y="2205038"/>
            <a:ext cx="1228747" cy="220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de-DE" sz="1100" b="1">
                <a:solidFill>
                  <a:srgbClr val="CC0000"/>
                </a:solidFill>
                <a:latin typeface="Arial Black" pitchFamily="34" charset="0"/>
              </a:rPr>
              <a:t>TERQUIMSA</a:t>
            </a:r>
          </a:p>
        </p:txBody>
      </p:sp>
      <p:sp>
        <p:nvSpPr>
          <p:cNvPr id="41" name="Text Box 40"/>
          <p:cNvSpPr txBox="1">
            <a:spLocks noChangeArrowheads="1"/>
          </p:cNvSpPr>
          <p:nvPr/>
        </p:nvSpPr>
        <p:spPr bwMode="auto">
          <a:xfrm>
            <a:off x="1084871" y="2463800"/>
            <a:ext cx="937603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de-DE" sz="1100" b="1">
                <a:solidFill>
                  <a:srgbClr val="CC0000"/>
                </a:solidFill>
                <a:latin typeface="Arial Black" pitchFamily="34" charset="0"/>
              </a:rPr>
              <a:t>ASESA</a:t>
            </a:r>
          </a:p>
        </p:txBody>
      </p:sp>
      <p:sp>
        <p:nvSpPr>
          <p:cNvPr id="42" name="Text Box 41"/>
          <p:cNvSpPr txBox="1">
            <a:spLocks noChangeArrowheads="1"/>
          </p:cNvSpPr>
          <p:nvPr/>
        </p:nvSpPr>
        <p:spPr bwMode="auto">
          <a:xfrm>
            <a:off x="1260514" y="2757488"/>
            <a:ext cx="561936" cy="18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de-DE" sz="1100" b="1">
                <a:solidFill>
                  <a:srgbClr val="CC0000"/>
                </a:solidFill>
                <a:latin typeface="Arial Black" pitchFamily="34" charset="0"/>
              </a:rPr>
              <a:t>TDS</a:t>
            </a:r>
          </a:p>
        </p:txBody>
      </p:sp>
      <p:sp>
        <p:nvSpPr>
          <p:cNvPr id="43" name="Text Box 42"/>
          <p:cNvSpPr txBox="1">
            <a:spLocks noChangeArrowheads="1"/>
          </p:cNvSpPr>
          <p:nvPr/>
        </p:nvSpPr>
        <p:spPr bwMode="auto">
          <a:xfrm>
            <a:off x="2595135" y="2960688"/>
            <a:ext cx="529065" cy="23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de-DE" sz="1100" b="1">
                <a:solidFill>
                  <a:srgbClr val="CC0000"/>
                </a:solidFill>
                <a:latin typeface="Arial Black" pitchFamily="34" charset="0"/>
              </a:rPr>
              <a:t>IQA</a:t>
            </a:r>
          </a:p>
        </p:txBody>
      </p:sp>
      <p:sp>
        <p:nvSpPr>
          <p:cNvPr id="44" name="Text Box 43"/>
          <p:cNvSpPr txBox="1">
            <a:spLocks noChangeArrowheads="1"/>
          </p:cNvSpPr>
          <p:nvPr/>
        </p:nvSpPr>
        <p:spPr bwMode="auto">
          <a:xfrm>
            <a:off x="1893919" y="3122613"/>
            <a:ext cx="896906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de-DE" sz="1100" b="1">
                <a:solidFill>
                  <a:srgbClr val="CC0000"/>
                </a:solidFill>
                <a:latin typeface="Arial Black" pitchFamily="34" charset="0"/>
              </a:rPr>
              <a:t>SHELL</a:t>
            </a:r>
          </a:p>
        </p:txBody>
      </p:sp>
      <p:sp>
        <p:nvSpPr>
          <p:cNvPr id="45" name="Text Box 44"/>
          <p:cNvSpPr txBox="1">
            <a:spLocks noChangeArrowheads="1"/>
          </p:cNvSpPr>
          <p:nvPr/>
        </p:nvSpPr>
        <p:spPr bwMode="auto">
          <a:xfrm>
            <a:off x="2909843" y="3097213"/>
            <a:ext cx="1227181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de-DE" sz="1100" b="1">
                <a:solidFill>
                  <a:srgbClr val="0000FF"/>
                </a:solidFill>
                <a:latin typeface="Arial Black" pitchFamily="34" charset="0"/>
              </a:rPr>
              <a:t>TARRAGONA POWER</a:t>
            </a:r>
          </a:p>
        </p:txBody>
      </p:sp>
      <p:sp>
        <p:nvSpPr>
          <p:cNvPr id="46" name="Text Box 45"/>
          <p:cNvSpPr txBox="1">
            <a:spLocks noChangeArrowheads="1"/>
          </p:cNvSpPr>
          <p:nvPr/>
        </p:nvSpPr>
        <p:spPr bwMode="auto">
          <a:xfrm>
            <a:off x="4337911" y="3344863"/>
            <a:ext cx="619852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de-DE" sz="1100" b="1">
                <a:solidFill>
                  <a:srgbClr val="0000FF"/>
                </a:solidFill>
                <a:latin typeface="Arial Black" pitchFamily="34" charset="0"/>
              </a:rPr>
              <a:t>BSP</a:t>
            </a:r>
          </a:p>
        </p:txBody>
      </p:sp>
      <p:sp>
        <p:nvSpPr>
          <p:cNvPr id="47" name="Text Box 46"/>
          <p:cNvSpPr txBox="1">
            <a:spLocks noChangeArrowheads="1"/>
          </p:cNvSpPr>
          <p:nvPr/>
        </p:nvSpPr>
        <p:spPr bwMode="auto">
          <a:xfrm>
            <a:off x="3108934" y="3817938"/>
            <a:ext cx="937604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de-DE" sz="1100" b="1">
                <a:solidFill>
                  <a:srgbClr val="0000FF"/>
                </a:solidFill>
                <a:latin typeface="Arial Black" pitchFamily="34" charset="0"/>
              </a:rPr>
              <a:t>BASELL</a:t>
            </a:r>
          </a:p>
        </p:txBody>
      </p:sp>
      <p:sp>
        <p:nvSpPr>
          <p:cNvPr id="48" name="Text Box 47"/>
          <p:cNvSpPr txBox="1">
            <a:spLocks noChangeArrowheads="1"/>
          </p:cNvSpPr>
          <p:nvPr/>
        </p:nvSpPr>
        <p:spPr bwMode="auto">
          <a:xfrm>
            <a:off x="4656768" y="4373563"/>
            <a:ext cx="939169" cy="22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de-DE" sz="1100" b="1">
                <a:solidFill>
                  <a:srgbClr val="CC0000"/>
                </a:solidFill>
                <a:latin typeface="Arial Black" pitchFamily="34" charset="0"/>
              </a:rPr>
              <a:t>BAYER</a:t>
            </a:r>
          </a:p>
        </p:txBody>
      </p:sp>
      <p:sp>
        <p:nvSpPr>
          <p:cNvPr id="49" name="Text Box 48"/>
          <p:cNvSpPr txBox="1">
            <a:spLocks noChangeArrowheads="1"/>
          </p:cNvSpPr>
          <p:nvPr/>
        </p:nvSpPr>
        <p:spPr bwMode="auto">
          <a:xfrm>
            <a:off x="6104568" y="3563938"/>
            <a:ext cx="939169" cy="22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de-DE" sz="1100" b="1">
                <a:solidFill>
                  <a:srgbClr val="CC0000"/>
                </a:solidFill>
                <a:latin typeface="Arial Black" pitchFamily="34" charset="0"/>
              </a:rPr>
              <a:t>BAYER</a:t>
            </a:r>
          </a:p>
        </p:txBody>
      </p:sp>
      <p:sp>
        <p:nvSpPr>
          <p:cNvPr id="50" name="Text Box 49"/>
          <p:cNvSpPr txBox="1">
            <a:spLocks noChangeArrowheads="1"/>
          </p:cNvSpPr>
          <p:nvPr/>
        </p:nvSpPr>
        <p:spPr bwMode="auto">
          <a:xfrm>
            <a:off x="7055459" y="4008438"/>
            <a:ext cx="937604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de-DE" sz="1100" b="1">
                <a:solidFill>
                  <a:srgbClr val="CC0000"/>
                </a:solidFill>
                <a:latin typeface="Arial Black" pitchFamily="34" charset="0"/>
              </a:rPr>
              <a:t>BAYER</a:t>
            </a:r>
          </a:p>
        </p:txBody>
      </p:sp>
      <p:sp>
        <p:nvSpPr>
          <p:cNvPr id="51" name="Text Box 50"/>
          <p:cNvSpPr txBox="1">
            <a:spLocks noChangeArrowheads="1"/>
          </p:cNvSpPr>
          <p:nvPr/>
        </p:nvSpPr>
        <p:spPr bwMode="auto">
          <a:xfrm>
            <a:off x="3057136" y="4814888"/>
            <a:ext cx="1091002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de-DE" sz="1100" b="1">
                <a:solidFill>
                  <a:srgbClr val="CC0000"/>
                </a:solidFill>
                <a:latin typeface="Arial Black" pitchFamily="34" charset="0"/>
              </a:rPr>
              <a:t>BASELL</a:t>
            </a:r>
          </a:p>
          <a:p>
            <a:pPr algn="ctr"/>
            <a:r>
              <a:rPr lang="de-DE" sz="1100" b="1">
                <a:solidFill>
                  <a:srgbClr val="CC0000"/>
                </a:solidFill>
                <a:latin typeface="Arial Black" pitchFamily="34" charset="0"/>
              </a:rPr>
              <a:t>CELANESE</a:t>
            </a:r>
          </a:p>
          <a:p>
            <a:pPr algn="ctr"/>
            <a:r>
              <a:rPr lang="de-DE" sz="1100" b="1">
                <a:solidFill>
                  <a:srgbClr val="CC0000"/>
                </a:solidFill>
                <a:latin typeface="Arial Black" pitchFamily="34" charset="0"/>
              </a:rPr>
              <a:t>TAQSA</a:t>
            </a:r>
          </a:p>
        </p:txBody>
      </p:sp>
      <p:sp>
        <p:nvSpPr>
          <p:cNvPr id="52" name="Text Box 51"/>
          <p:cNvSpPr txBox="1">
            <a:spLocks noChangeArrowheads="1"/>
          </p:cNvSpPr>
          <p:nvPr/>
        </p:nvSpPr>
        <p:spPr bwMode="auto">
          <a:xfrm>
            <a:off x="886666" y="3563938"/>
            <a:ext cx="842122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de-DE" sz="1100" b="1">
                <a:solidFill>
                  <a:srgbClr val="0000FF"/>
                </a:solidFill>
                <a:latin typeface="Arial Black" pitchFamily="34" charset="0"/>
              </a:rPr>
              <a:t>BASELL</a:t>
            </a:r>
          </a:p>
        </p:txBody>
      </p:sp>
      <p:sp>
        <p:nvSpPr>
          <p:cNvPr id="53" name="Text Box 53"/>
          <p:cNvSpPr txBox="1">
            <a:spLocks noChangeArrowheads="1"/>
          </p:cNvSpPr>
          <p:nvPr/>
        </p:nvSpPr>
        <p:spPr bwMode="auto">
          <a:xfrm>
            <a:off x="271127" y="3416300"/>
            <a:ext cx="982997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endParaRPr lang="de-DE" sz="1100" b="1">
              <a:solidFill>
                <a:srgbClr val="CC0000"/>
              </a:solidFill>
              <a:latin typeface="Arial Black" pitchFamily="34" charset="0"/>
            </a:endParaRPr>
          </a:p>
        </p:txBody>
      </p:sp>
      <p:sp>
        <p:nvSpPr>
          <p:cNvPr id="54" name="Text Box 54"/>
          <p:cNvSpPr txBox="1">
            <a:spLocks noChangeArrowheads="1"/>
          </p:cNvSpPr>
          <p:nvPr/>
        </p:nvSpPr>
        <p:spPr bwMode="auto">
          <a:xfrm>
            <a:off x="1621307" y="2668588"/>
            <a:ext cx="1487018" cy="37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de-DE" sz="1100" b="1">
                <a:latin typeface="Arial Black" pitchFamily="34" charset="0"/>
              </a:rPr>
              <a:t>TANK FARM</a:t>
            </a:r>
          </a:p>
        </p:txBody>
      </p:sp>
      <p:sp>
        <p:nvSpPr>
          <p:cNvPr id="55" name="Text Box 55"/>
          <p:cNvSpPr txBox="1">
            <a:spLocks noChangeArrowheads="1"/>
          </p:cNvSpPr>
          <p:nvPr/>
        </p:nvSpPr>
        <p:spPr bwMode="auto">
          <a:xfrm>
            <a:off x="4328155" y="2717800"/>
            <a:ext cx="939169" cy="22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de-DE" sz="1100" b="1">
                <a:solidFill>
                  <a:srgbClr val="CC0000"/>
                </a:solidFill>
                <a:latin typeface="Arial Black" pitchFamily="34" charset="0"/>
              </a:rPr>
              <a:t>DOW</a:t>
            </a:r>
          </a:p>
        </p:txBody>
      </p:sp>
      <p:sp>
        <p:nvSpPr>
          <p:cNvPr id="56" name="AutoShape 56"/>
          <p:cNvSpPr>
            <a:spLocks noChangeArrowheads="1"/>
          </p:cNvSpPr>
          <p:nvPr/>
        </p:nvSpPr>
        <p:spPr bwMode="auto">
          <a:xfrm rot="10993588">
            <a:off x="2713757" y="2456106"/>
            <a:ext cx="610460" cy="149225"/>
          </a:xfrm>
          <a:prstGeom prst="triangle">
            <a:avLst>
              <a:gd name="adj" fmla="val 85583"/>
            </a:avLst>
          </a:prstGeom>
          <a:solidFill>
            <a:srgbClr val="FFCC00">
              <a:alpha val="5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pic>
        <p:nvPicPr>
          <p:cNvPr id="57" name="Picture 57" descr="C:\Documents and Settings\p0b0g74\Desktop\log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5158" y="3494088"/>
            <a:ext cx="838991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" name="Picture 58" descr="C:\Documents and Settings\p0b0g74\Desktop\log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1758" y="3894138"/>
            <a:ext cx="838991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" name="Picture 59" descr="C:\Documents and Settings\p0b0g74\Desktop\log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0874" y="2322513"/>
            <a:ext cx="535326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" name="Picture 60" descr="C:\Documents and Settings\p0b0g74\Desktop\log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4576" y="2208213"/>
            <a:ext cx="533762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" name="Text Box 61"/>
          <p:cNvSpPr txBox="1">
            <a:spLocks noChangeArrowheads="1"/>
          </p:cNvSpPr>
          <p:nvPr/>
        </p:nvSpPr>
        <p:spPr bwMode="auto">
          <a:xfrm>
            <a:off x="3140664" y="2209800"/>
            <a:ext cx="1159874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de-DE" sz="1100" b="1">
                <a:latin typeface="Arial Black" pitchFamily="34" charset="0"/>
              </a:rPr>
              <a:t>JETTY AND TANK FARM</a:t>
            </a:r>
          </a:p>
        </p:txBody>
      </p:sp>
      <p:sp>
        <p:nvSpPr>
          <p:cNvPr id="62" name="Text Box 62"/>
          <p:cNvSpPr txBox="1">
            <a:spLocks noChangeArrowheads="1"/>
          </p:cNvSpPr>
          <p:nvPr/>
        </p:nvSpPr>
        <p:spPr bwMode="auto">
          <a:xfrm>
            <a:off x="5499730" y="2895600"/>
            <a:ext cx="939169" cy="22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de-DE" sz="1100" b="1">
                <a:solidFill>
                  <a:srgbClr val="CC0000"/>
                </a:solidFill>
                <a:latin typeface="Arial Black" pitchFamily="34" charset="0"/>
              </a:rPr>
              <a:t>REPSOL (TANKS)</a:t>
            </a:r>
          </a:p>
        </p:txBody>
      </p:sp>
    </p:spTree>
    <p:extLst>
      <p:ext uri="{BB962C8B-B14F-4D97-AF65-F5344CB8AC3E}">
        <p14:creationId xmlns:p14="http://schemas.microsoft.com/office/powerpoint/2010/main" val="398961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7" descr="STYROP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" b="-75"/>
          <a:stretch>
            <a:fillRect/>
          </a:stretch>
        </p:blipFill>
        <p:spPr bwMode="auto">
          <a:xfrm>
            <a:off x="6165750" y="3383884"/>
            <a:ext cx="2160240" cy="1810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8" descr="B2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53"/>
          <a:stretch>
            <a:fillRect/>
          </a:stretch>
        </p:blipFill>
        <p:spPr bwMode="auto">
          <a:xfrm>
            <a:off x="3660502" y="2852936"/>
            <a:ext cx="2088232" cy="1723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5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8734" y="5022924"/>
            <a:ext cx="2206883" cy="183426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1520" y="692696"/>
            <a:ext cx="7129463" cy="854075"/>
          </a:xfrm>
        </p:spPr>
        <p:txBody>
          <a:bodyPr/>
          <a:lstStyle/>
          <a:p>
            <a:r>
              <a:rPr lang="en-GB" sz="3600" dirty="0" smtClean="0">
                <a:solidFill>
                  <a:schemeClr val="bg1"/>
                </a:solidFill>
              </a:rPr>
              <a:t>3. </a:t>
            </a:r>
            <a:r>
              <a:rPr lang="es-ES" sz="3600" dirty="0" smtClean="0">
                <a:solidFill>
                  <a:schemeClr val="bg1"/>
                </a:solidFill>
              </a:rPr>
              <a:t>Plantas de producción</a:t>
            </a:r>
            <a:endParaRPr lang="es-ES" sz="3600" dirty="0">
              <a:solidFill>
                <a:schemeClr val="bg1"/>
              </a:solidFill>
            </a:endParaRPr>
          </a:p>
        </p:txBody>
      </p:sp>
      <p:pic>
        <p:nvPicPr>
          <p:cNvPr id="13" name="Picture 10" descr="D31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"/>
          <a:stretch>
            <a:fillRect/>
          </a:stretch>
        </p:blipFill>
        <p:spPr bwMode="auto">
          <a:xfrm>
            <a:off x="3419872" y="1597098"/>
            <a:ext cx="2328862" cy="142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1" descr="P101007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47"/>
          <a:stretch>
            <a:fillRect/>
          </a:stretch>
        </p:blipFill>
        <p:spPr bwMode="auto">
          <a:xfrm>
            <a:off x="5887590" y="1856773"/>
            <a:ext cx="2438400" cy="1411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26"/>
          <a:stretch>
            <a:fillRect/>
          </a:stretch>
        </p:blipFill>
        <p:spPr bwMode="auto">
          <a:xfrm>
            <a:off x="3449190" y="4433059"/>
            <a:ext cx="2438400" cy="1503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 Box 12"/>
          <p:cNvSpPr txBox="1">
            <a:spLocks noChangeArrowheads="1"/>
          </p:cNvSpPr>
          <p:nvPr/>
        </p:nvSpPr>
        <p:spPr bwMode="auto">
          <a:xfrm>
            <a:off x="155769" y="1848752"/>
            <a:ext cx="3816424" cy="4767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r>
              <a:rPr lang="es-ES" sz="18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</a:rPr>
              <a:t>BASF Española S.L.</a:t>
            </a:r>
            <a:endParaRPr lang="es-ES" sz="1800" b="1" i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eaLnBrk="1" hangingPunct="1">
              <a:spcBef>
                <a:spcPct val="15000"/>
              </a:spcBef>
              <a:buClr>
                <a:srgbClr val="003399"/>
              </a:buClr>
            </a:pPr>
            <a:r>
              <a:rPr lang="es-ES" sz="1800" b="1" dirty="0" err="1" smtClean="0">
                <a:solidFill>
                  <a:srgbClr val="000000"/>
                </a:solidFill>
                <a:latin typeface="Arial" pitchFamily="34" charset="0"/>
              </a:rPr>
              <a:t>Agrochemicals</a:t>
            </a:r>
            <a:endParaRPr lang="es-ES" sz="1800" b="1" dirty="0" smtClean="0">
              <a:solidFill>
                <a:srgbClr val="000000"/>
              </a:solidFill>
              <a:latin typeface="Arial" pitchFamily="34" charset="0"/>
            </a:endParaRPr>
          </a:p>
          <a:p>
            <a:pPr eaLnBrk="1" hangingPunct="1">
              <a:spcBef>
                <a:spcPct val="15000"/>
              </a:spcBef>
              <a:buClr>
                <a:srgbClr val="000090"/>
              </a:buClr>
              <a:buFont typeface="Wingdings" pitchFamily="2" charset="2"/>
              <a:buChar char="§"/>
            </a:pPr>
            <a:r>
              <a:rPr lang="es-ES" sz="1600" dirty="0" smtClean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s-ES" sz="1600" dirty="0" err="1" smtClean="0">
                <a:solidFill>
                  <a:srgbClr val="000000"/>
                </a:solidFill>
                <a:latin typeface="Arial" pitchFamily="34" charset="0"/>
              </a:rPr>
              <a:t>Kresoxim-Metil</a:t>
            </a:r>
            <a:endParaRPr lang="es-ES" sz="1600" dirty="0" smtClean="0">
              <a:solidFill>
                <a:srgbClr val="000000"/>
              </a:solidFill>
              <a:latin typeface="Arial" pitchFamily="34" charset="0"/>
            </a:endParaRPr>
          </a:p>
          <a:p>
            <a:pPr eaLnBrk="1" hangingPunct="1">
              <a:spcBef>
                <a:spcPct val="15000"/>
              </a:spcBef>
              <a:buClr>
                <a:srgbClr val="000090"/>
              </a:buClr>
              <a:buFont typeface="Wingdings" pitchFamily="2" charset="2"/>
              <a:buChar char="§"/>
            </a:pPr>
            <a:r>
              <a:rPr lang="es-ES" sz="1600" dirty="0" smtClean="0">
                <a:solidFill>
                  <a:srgbClr val="000000"/>
                </a:solidFill>
                <a:latin typeface="Arial" pitchFamily="34" charset="0"/>
              </a:rPr>
              <a:t> Formulación</a:t>
            </a:r>
          </a:p>
          <a:p>
            <a:pPr eaLnBrk="1" hangingPunct="1">
              <a:spcBef>
                <a:spcPct val="15000"/>
              </a:spcBef>
              <a:buClr>
                <a:srgbClr val="008000"/>
              </a:buClr>
              <a:buFont typeface="Wingdings" pitchFamily="2" charset="2"/>
              <a:buNone/>
            </a:pPr>
            <a:r>
              <a:rPr lang="es-ES" sz="1800" b="1" dirty="0" smtClean="0">
                <a:solidFill>
                  <a:srgbClr val="000000"/>
                </a:solidFill>
                <a:latin typeface="Arial" pitchFamily="34" charset="0"/>
              </a:rPr>
              <a:t/>
            </a:r>
            <a:br>
              <a:rPr lang="es-ES" sz="1800" b="1" dirty="0" smtClean="0">
                <a:solidFill>
                  <a:srgbClr val="000000"/>
                </a:solidFill>
                <a:latin typeface="Arial" pitchFamily="34" charset="0"/>
              </a:rPr>
            </a:br>
            <a:r>
              <a:rPr lang="es-ES" sz="1800" b="1" dirty="0" err="1" smtClean="0">
                <a:solidFill>
                  <a:srgbClr val="000000"/>
                </a:solidFill>
                <a:latin typeface="Arial" pitchFamily="34" charset="0"/>
              </a:rPr>
              <a:t>Plastics</a:t>
            </a:r>
            <a:endParaRPr lang="es-ES" sz="1800" b="1" dirty="0" smtClean="0">
              <a:solidFill>
                <a:srgbClr val="000000"/>
              </a:solidFill>
              <a:latin typeface="Arial" pitchFamily="34" charset="0"/>
            </a:endParaRPr>
          </a:p>
          <a:p>
            <a:pPr eaLnBrk="1" hangingPunct="1">
              <a:spcBef>
                <a:spcPct val="15000"/>
              </a:spcBef>
              <a:buClr>
                <a:srgbClr val="000090"/>
              </a:buClr>
              <a:buFont typeface="Wingdings" pitchFamily="2" charset="2"/>
              <a:buChar char="§"/>
            </a:pPr>
            <a:r>
              <a:rPr lang="es-ES" sz="1600" dirty="0" smtClean="0">
                <a:solidFill>
                  <a:srgbClr val="000000"/>
                </a:solidFill>
                <a:latin typeface="Arial" pitchFamily="34" charset="0"/>
              </a:rPr>
              <a:t> Resinas de poliéster</a:t>
            </a:r>
            <a:br>
              <a:rPr lang="es-ES" sz="1600" dirty="0" smtClean="0">
                <a:solidFill>
                  <a:srgbClr val="000000"/>
                </a:solidFill>
                <a:latin typeface="Arial" pitchFamily="34" charset="0"/>
              </a:rPr>
            </a:br>
            <a:endParaRPr lang="es-ES" sz="1600" dirty="0" smtClean="0">
              <a:solidFill>
                <a:srgbClr val="000000"/>
              </a:solidFill>
              <a:latin typeface="Arial" pitchFamily="34" charset="0"/>
            </a:endParaRPr>
          </a:p>
          <a:p>
            <a:pPr eaLnBrk="1" hangingPunct="1">
              <a:buClr>
                <a:srgbClr val="003399"/>
              </a:buClr>
              <a:buFont typeface="Wingdings" pitchFamily="2" charset="2"/>
              <a:buNone/>
            </a:pPr>
            <a:r>
              <a:rPr lang="es-ES" sz="1800" b="1" dirty="0" smtClean="0">
                <a:solidFill>
                  <a:srgbClr val="000000"/>
                </a:solidFill>
                <a:latin typeface="Arial" pitchFamily="34" charset="0"/>
              </a:rPr>
              <a:t>Performance </a:t>
            </a:r>
            <a:r>
              <a:rPr lang="es-ES" sz="1800" b="1" dirty="0" err="1" smtClean="0">
                <a:solidFill>
                  <a:srgbClr val="000000"/>
                </a:solidFill>
                <a:latin typeface="Arial" pitchFamily="34" charset="0"/>
              </a:rPr>
              <a:t>products</a:t>
            </a:r>
            <a:endParaRPr lang="es-ES" sz="1800" b="1" dirty="0" smtClean="0">
              <a:solidFill>
                <a:srgbClr val="000000"/>
              </a:solidFill>
              <a:latin typeface="Arial" pitchFamily="34" charset="0"/>
            </a:endParaRPr>
          </a:p>
          <a:p>
            <a:pPr eaLnBrk="1" hangingPunct="1">
              <a:spcBef>
                <a:spcPct val="15000"/>
              </a:spcBef>
              <a:buClr>
                <a:srgbClr val="000090"/>
              </a:buClr>
              <a:buFont typeface="Wingdings" pitchFamily="2" charset="2"/>
              <a:buChar char="§"/>
            </a:pPr>
            <a:r>
              <a:rPr lang="es-ES" sz="1600" dirty="0" smtClean="0">
                <a:solidFill>
                  <a:srgbClr val="000000"/>
                </a:solidFill>
                <a:latin typeface="Arial" pitchFamily="34" charset="0"/>
              </a:rPr>
              <a:t> Dispersiones / Soluciones poliméricas</a:t>
            </a:r>
          </a:p>
          <a:p>
            <a:pPr eaLnBrk="1" hangingPunct="1">
              <a:spcBef>
                <a:spcPct val="15000"/>
              </a:spcBef>
              <a:buClr>
                <a:srgbClr val="000090"/>
              </a:buClr>
            </a:pPr>
            <a:r>
              <a:rPr lang="es-ES" sz="1800" b="1" dirty="0" smtClean="0">
                <a:solidFill>
                  <a:srgbClr val="000000"/>
                </a:solidFill>
                <a:latin typeface="Arial" pitchFamily="34" charset="0"/>
              </a:rPr>
              <a:t/>
            </a:r>
            <a:br>
              <a:rPr lang="es-ES" sz="1800" b="1" dirty="0" smtClean="0">
                <a:solidFill>
                  <a:srgbClr val="000000"/>
                </a:solidFill>
                <a:latin typeface="Arial" pitchFamily="34" charset="0"/>
              </a:rPr>
            </a:br>
            <a:r>
              <a:rPr lang="es-ES" sz="1800" b="1" dirty="0" err="1" smtClean="0">
                <a:solidFill>
                  <a:srgbClr val="000000"/>
                </a:solidFill>
                <a:latin typeface="Arial" pitchFamily="34" charset="0"/>
              </a:rPr>
              <a:t>Functional</a:t>
            </a:r>
            <a:r>
              <a:rPr lang="es-ES" sz="1800" b="1" dirty="0" smtClean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s-ES" sz="1800" b="1" dirty="0" err="1" smtClean="0">
                <a:solidFill>
                  <a:srgbClr val="000000"/>
                </a:solidFill>
                <a:latin typeface="Arial" pitchFamily="34" charset="0"/>
              </a:rPr>
              <a:t>solutions</a:t>
            </a:r>
            <a:endParaRPr lang="es-ES" sz="1800" b="1" dirty="0" smtClean="0">
              <a:solidFill>
                <a:srgbClr val="000000"/>
              </a:solidFill>
              <a:latin typeface="Arial" pitchFamily="34" charset="0"/>
            </a:endParaRPr>
          </a:p>
          <a:p>
            <a:pPr eaLnBrk="1" hangingPunct="1">
              <a:spcBef>
                <a:spcPct val="15000"/>
              </a:spcBef>
              <a:buClr>
                <a:srgbClr val="000090"/>
              </a:buClr>
              <a:buFont typeface="Wingdings" pitchFamily="2" charset="2"/>
              <a:buChar char="§"/>
            </a:pPr>
            <a:r>
              <a:rPr lang="es-ES" sz="1800" dirty="0" smtClean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s-ES" sz="1600" dirty="0" smtClean="0">
                <a:solidFill>
                  <a:srgbClr val="000000"/>
                </a:solidFill>
                <a:latin typeface="Arial" pitchFamily="34" charset="0"/>
              </a:rPr>
              <a:t>Catalizadores</a:t>
            </a:r>
          </a:p>
          <a:p>
            <a:pPr eaLnBrk="1" hangingPunct="1">
              <a:spcBef>
                <a:spcPct val="15000"/>
              </a:spcBef>
              <a:buClr>
                <a:srgbClr val="000090"/>
              </a:buClr>
            </a:pPr>
            <a:endParaRPr lang="es-ES" sz="1800" dirty="0" smtClean="0">
              <a:solidFill>
                <a:srgbClr val="000000"/>
              </a:solidFill>
              <a:latin typeface="Arial" pitchFamily="34" charset="0"/>
            </a:endParaRPr>
          </a:p>
          <a:p>
            <a:r>
              <a:rPr lang="es-ES" sz="18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</a:rPr>
              <a:t>BSP</a:t>
            </a:r>
            <a:r>
              <a:rPr lang="es-ES" sz="18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(</a:t>
            </a:r>
            <a:r>
              <a:rPr lang="es-ES" sz="1800" b="1" i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Joint</a:t>
            </a:r>
            <a:r>
              <a:rPr lang="es-ES" sz="18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Venture BASF – </a:t>
            </a:r>
            <a:r>
              <a:rPr lang="es-ES" sz="1800" b="1" i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Sonatrach</a:t>
            </a:r>
            <a:r>
              <a:rPr lang="es-ES" sz="18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)</a:t>
            </a:r>
            <a:endParaRPr lang="es-ES" sz="1800" b="1" dirty="0" smtClean="0">
              <a:solidFill>
                <a:srgbClr val="000000"/>
              </a:solidFill>
              <a:latin typeface="Arial" pitchFamily="34" charset="0"/>
            </a:endParaRPr>
          </a:p>
          <a:p>
            <a:pPr eaLnBrk="1" hangingPunct="1">
              <a:spcBef>
                <a:spcPct val="15000"/>
              </a:spcBef>
              <a:buClr>
                <a:srgbClr val="000090"/>
              </a:buClr>
              <a:buFont typeface="Wingdings" pitchFamily="2" charset="2"/>
              <a:buChar char="§"/>
            </a:pPr>
            <a:r>
              <a:rPr lang="es-ES" sz="1800" dirty="0" smtClean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s-ES" sz="1600" dirty="0" smtClean="0">
                <a:solidFill>
                  <a:srgbClr val="000000"/>
                </a:solidFill>
                <a:latin typeface="Arial" pitchFamily="34" charset="0"/>
              </a:rPr>
              <a:t>PDH</a:t>
            </a:r>
            <a:endParaRPr lang="es-ES" sz="1600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5B50F2-69A6-4F5E-954B-5973AFC89B69}" type="slidenum">
              <a:rPr lang="ca-ES" smtClean="0"/>
              <a:pPr>
                <a:defRPr/>
              </a:pPr>
              <a:t>14</a:t>
            </a:fld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3592707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512" y="692696"/>
            <a:ext cx="7129463" cy="514697"/>
          </a:xfrm>
        </p:spPr>
        <p:txBody>
          <a:bodyPr/>
          <a:lstStyle/>
          <a:p>
            <a:r>
              <a:rPr lang="es-ES_tradnl" dirty="0" smtClean="0">
                <a:solidFill>
                  <a:schemeClr val="bg1"/>
                </a:solidFill>
              </a:rPr>
              <a:t>DIR 2012/18/UE VISION DESDE BASF</a:t>
            </a:r>
            <a:endParaRPr lang="es-ES_tradnl" dirty="0">
              <a:solidFill>
                <a:schemeClr val="bg1"/>
              </a:solidFill>
            </a:endParaRPr>
          </a:p>
        </p:txBody>
      </p:sp>
      <p:graphicFrame>
        <p:nvGraphicFramePr>
          <p:cNvPr id="6" name="5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35632961"/>
              </p:ext>
            </p:extLst>
          </p:nvPr>
        </p:nvGraphicFramePr>
        <p:xfrm>
          <a:off x="215900" y="1871663"/>
          <a:ext cx="8713788" cy="439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56894"/>
                <a:gridCol w="435689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_tradnl" dirty="0" smtClean="0"/>
                        <a:t>PROS</a:t>
                      </a:r>
                      <a:endParaRPr lang="es-ES_trad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 smtClean="0"/>
                        <a:t>CONS</a:t>
                      </a:r>
                      <a:endParaRPr lang="es-ES_tradn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_tradnl" dirty="0" smtClean="0"/>
                        <a:t>Mayor</a:t>
                      </a:r>
                      <a:r>
                        <a:rPr lang="es-ES_tradnl" baseline="0" dirty="0" smtClean="0"/>
                        <a:t> claridad en las definiciones:</a:t>
                      </a:r>
                    </a:p>
                    <a:p>
                      <a:r>
                        <a:rPr lang="es-ES_tradnl" dirty="0" smtClean="0"/>
                        <a:t>   - industrial</a:t>
                      </a:r>
                    </a:p>
                    <a:p>
                      <a:r>
                        <a:rPr lang="es-ES_tradnl" dirty="0" smtClean="0"/>
                        <a:t>   - público</a:t>
                      </a:r>
                      <a:r>
                        <a:rPr lang="es-ES_tradnl" baseline="0" dirty="0" smtClean="0"/>
                        <a:t> vs público interesado</a:t>
                      </a:r>
                    </a:p>
                    <a:p>
                      <a:r>
                        <a:rPr lang="es-ES_tradnl" baseline="0" dirty="0" smtClean="0"/>
                        <a:t>   - inspección</a:t>
                      </a:r>
                    </a:p>
                    <a:p>
                      <a:r>
                        <a:rPr lang="es-ES_tradnl" baseline="0" dirty="0" smtClean="0"/>
                        <a:t>   - tipos de establecimientos</a:t>
                      </a:r>
                      <a:endParaRPr lang="es-ES_trad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_tradn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_tradnl" dirty="0" smtClean="0"/>
                        <a:t>Alinear</a:t>
                      </a:r>
                      <a:r>
                        <a:rPr lang="es-ES_tradnl" baseline="0" dirty="0" smtClean="0"/>
                        <a:t> e integrar otras Directivas</a:t>
                      </a:r>
                    </a:p>
                    <a:p>
                      <a:r>
                        <a:rPr lang="es-ES_tradnl" baseline="0" dirty="0" smtClean="0"/>
                        <a:t>   - Medioambiental IPPC 96/61</a:t>
                      </a:r>
                      <a:endParaRPr lang="es-ES_trad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_tradn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_tradnl" dirty="0" smtClean="0"/>
                        <a:t>Nuevo mecanismo para incluir exenciones</a:t>
                      </a:r>
                      <a:endParaRPr lang="es-ES_trad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dirty="0" smtClean="0"/>
                        <a:t>Obligación</a:t>
                      </a:r>
                      <a:r>
                        <a:rPr lang="es-ES_tradnl" baseline="0" dirty="0" smtClean="0"/>
                        <a:t> de notificar ante reducción de cantidades</a:t>
                      </a:r>
                      <a:endParaRPr lang="es-ES_tradnl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_tradnl" dirty="0" smtClean="0"/>
                        <a:t>Mejor coordinación entre Administraciones</a:t>
                      </a:r>
                      <a:endParaRPr lang="es-ES_trad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 smtClean="0"/>
                        <a:t>¿cómo?,</a:t>
                      </a:r>
                      <a:r>
                        <a:rPr lang="es-ES_tradnl" baseline="0" dirty="0" smtClean="0"/>
                        <a:t> ¿recursos?</a:t>
                      </a:r>
                      <a:endParaRPr lang="es-ES_tradn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dirty="0" smtClean="0"/>
                        <a:t>Promueve</a:t>
                      </a:r>
                      <a:r>
                        <a:rPr lang="es-ES_tradnl" baseline="0" dirty="0" smtClean="0"/>
                        <a:t> el uso de medidas técnicas para no incrementar riesgos</a:t>
                      </a:r>
                      <a:endParaRPr lang="es-ES_tradnl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_tradnl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a-ES" smtClean="0"/>
              <a:t>10/06/2013; Dir 2012/18/UE</a:t>
            </a:r>
            <a:endParaRPr lang="ca-ES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5B50F2-69A6-4F5E-954B-5973AFC89B69}" type="slidenum">
              <a:rPr lang="ca-ES" smtClean="0"/>
              <a:pPr>
                <a:defRPr/>
              </a:pPr>
              <a:t>15</a:t>
            </a:fld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1452498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512" y="692696"/>
            <a:ext cx="7129463" cy="514697"/>
          </a:xfrm>
        </p:spPr>
        <p:txBody>
          <a:bodyPr/>
          <a:lstStyle/>
          <a:p>
            <a:r>
              <a:rPr lang="es-ES_tradnl" dirty="0" smtClean="0">
                <a:solidFill>
                  <a:schemeClr val="bg1"/>
                </a:solidFill>
              </a:rPr>
              <a:t>DIR 2012/18/UE VISION DESDE BASF</a:t>
            </a:r>
            <a:endParaRPr lang="es-ES_tradnl" dirty="0">
              <a:solidFill>
                <a:schemeClr val="bg1"/>
              </a:solidFill>
            </a:endParaRPr>
          </a:p>
        </p:txBody>
      </p:sp>
      <p:graphicFrame>
        <p:nvGraphicFramePr>
          <p:cNvPr id="6" name="5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95033381"/>
              </p:ext>
            </p:extLst>
          </p:nvPr>
        </p:nvGraphicFramePr>
        <p:xfrm>
          <a:off x="215900" y="1871663"/>
          <a:ext cx="8713788" cy="4485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56894"/>
                <a:gridCol w="435689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_tradnl" dirty="0" smtClean="0"/>
                        <a:t>PROS</a:t>
                      </a:r>
                      <a:endParaRPr lang="es-ES_trad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 smtClean="0"/>
                        <a:t>CONS</a:t>
                      </a:r>
                      <a:endParaRPr lang="es-ES_tradn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_tradnl" dirty="0" smtClean="0"/>
                        <a:t>Lista de sustancias actualizadas</a:t>
                      </a:r>
                    </a:p>
                    <a:p>
                      <a:r>
                        <a:rPr lang="es-ES_tradnl" dirty="0" smtClean="0"/>
                        <a:t>   - amoniaco</a:t>
                      </a:r>
                    </a:p>
                    <a:p>
                      <a:r>
                        <a:rPr lang="es-ES_tradnl" dirty="0" smtClean="0"/>
                        <a:t>   - acrilato</a:t>
                      </a:r>
                      <a:r>
                        <a:rPr lang="es-ES_tradnl" baseline="0" dirty="0" smtClean="0"/>
                        <a:t> ter-</a:t>
                      </a:r>
                      <a:r>
                        <a:rPr lang="es-ES_tradnl" baseline="0" dirty="0" err="1" smtClean="0"/>
                        <a:t>butilo</a:t>
                      </a:r>
                      <a:endParaRPr lang="es-ES_tradnl" baseline="0" dirty="0" smtClean="0"/>
                    </a:p>
                    <a:p>
                      <a:r>
                        <a:rPr lang="es-ES_tradnl" baseline="0" dirty="0" smtClean="0"/>
                        <a:t>   - acrilato metilo</a:t>
                      </a:r>
                    </a:p>
                    <a:p>
                      <a:r>
                        <a:rPr lang="es-ES_tradnl" baseline="0" dirty="0" smtClean="0"/>
                        <a:t>Cantidades inferiores a los límites establecidos</a:t>
                      </a:r>
                    </a:p>
                    <a:p>
                      <a:endParaRPr lang="es-ES_trad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_tradn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_tradnl" dirty="0" smtClean="0"/>
                        <a:t>Información</a:t>
                      </a:r>
                      <a:r>
                        <a:rPr lang="es-ES_tradnl" baseline="0" dirty="0" smtClean="0"/>
                        <a:t> actualizada en soporte electrónico</a:t>
                      </a:r>
                    </a:p>
                    <a:p>
                      <a:r>
                        <a:rPr lang="es-ES_tradnl" baseline="0" dirty="0" smtClean="0"/>
                        <a:t>   - mayor agilidad</a:t>
                      </a:r>
                    </a:p>
                    <a:p>
                      <a:endParaRPr lang="es-ES_trad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 smtClean="0"/>
                        <a:t>Aumento de trámites (certificados,</a:t>
                      </a:r>
                      <a:r>
                        <a:rPr lang="es-ES_tradnl" baseline="0" dirty="0" smtClean="0"/>
                        <a:t> público interesado…)</a:t>
                      </a:r>
                    </a:p>
                    <a:p>
                      <a:r>
                        <a:rPr lang="es-ES_tradnl" dirty="0" smtClean="0"/>
                        <a:t>Información de establecimientos vecinos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s-ES_tradnl" dirty="0" smtClean="0"/>
                    </a:p>
                    <a:p>
                      <a:r>
                        <a:rPr lang="es-ES_tradnl" dirty="0" smtClean="0"/>
                        <a:t>Mejora en la transparencia</a:t>
                      </a:r>
                    </a:p>
                    <a:p>
                      <a:endParaRPr lang="es-ES_trad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_tradnl" dirty="0" smtClean="0"/>
                    </a:p>
                    <a:p>
                      <a:r>
                        <a:rPr lang="es-ES_tradnl" dirty="0" smtClean="0"/>
                        <a:t>Plazos razonables ?</a:t>
                      </a:r>
                      <a:endParaRPr lang="es-ES_tradnl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a-ES" smtClean="0"/>
              <a:t>10/06/2013; Dir 2012/18/UE</a:t>
            </a:r>
            <a:endParaRPr lang="ca-ES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5B50F2-69A6-4F5E-954B-5973AFC89B69}" type="slidenum">
              <a:rPr lang="ca-ES" smtClean="0"/>
              <a:pPr>
                <a:defRPr/>
              </a:pPr>
              <a:t>16</a:t>
            </a:fld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3679960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323528" y="1988840"/>
            <a:ext cx="8447367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s-ES" sz="6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Gracias por</a:t>
            </a:r>
          </a:p>
          <a:p>
            <a:pPr algn="ctr"/>
            <a:r>
              <a:rPr lang="es-ES" sz="6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su atención</a:t>
            </a:r>
            <a:endParaRPr lang="es-ES_tradnl" sz="6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4" name="Picture 7" descr="bas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6762" y="4581128"/>
            <a:ext cx="316635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20048E-245F-46D0-9012-AEA25ACA15D4}" type="slidenum">
              <a:rPr lang="ca-ES" smtClean="0"/>
              <a:pPr>
                <a:defRPr/>
              </a:pPr>
              <a:t>17</a:t>
            </a:fld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3374634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99592" y="1700808"/>
            <a:ext cx="6552728" cy="4104456"/>
          </a:xfrm>
        </p:spPr>
        <p:txBody>
          <a:bodyPr/>
          <a:lstStyle/>
          <a:p>
            <a:pPr marL="277200" indent="0">
              <a:lnSpc>
                <a:spcPct val="100000"/>
              </a:lnSpc>
              <a:spcAft>
                <a:spcPts val="600"/>
              </a:spcAft>
              <a:buClrTx/>
              <a:buNone/>
            </a:pPr>
            <a:r>
              <a:rPr lang="es-ES_tradnl" sz="1800" b="1" dirty="0" smtClean="0">
                <a:latin typeface="Calibri" pitchFamily="34" charset="0"/>
                <a:ea typeface="Cambria Math" pitchFamily="18" charset="0"/>
                <a:cs typeface="Calibri" pitchFamily="34" charset="0"/>
              </a:rPr>
              <a:t>* </a:t>
            </a:r>
            <a:r>
              <a:rPr lang="es-ES_tradnl" sz="2800" b="1" dirty="0" smtClean="0">
                <a:latin typeface="Calibri" pitchFamily="34" charset="0"/>
                <a:ea typeface="Cambria Math" pitchFamily="18" charset="0"/>
                <a:cs typeface="Calibri" pitchFamily="34" charset="0"/>
              </a:rPr>
              <a:t>La industria Química en Tarragona</a:t>
            </a:r>
          </a:p>
          <a:p>
            <a:pPr marL="1347788" lvl="1" indent="-269875" algn="just">
              <a:lnSpc>
                <a:spcPct val="100000"/>
              </a:lnSpc>
              <a:spcAft>
                <a:spcPts val="600"/>
              </a:spcAft>
              <a:buClrTx/>
              <a:buNone/>
            </a:pPr>
            <a:r>
              <a:rPr lang="es-ES_tradnl" sz="1800" b="1" dirty="0" smtClean="0">
                <a:latin typeface="Calibri" pitchFamily="34" charset="0"/>
                <a:ea typeface="Cambria Math" pitchFamily="18" charset="0"/>
                <a:cs typeface="Calibri" pitchFamily="34" charset="0"/>
              </a:rPr>
              <a:t>-	Factor humano</a:t>
            </a:r>
          </a:p>
          <a:p>
            <a:pPr marL="1347788" indent="-269875" algn="just">
              <a:lnSpc>
                <a:spcPct val="100000"/>
              </a:lnSpc>
              <a:spcAft>
                <a:spcPts val="600"/>
              </a:spcAft>
              <a:buClrTx/>
              <a:buFontTx/>
              <a:buChar char="-"/>
            </a:pPr>
            <a:r>
              <a:rPr lang="es-ES_tradnl" sz="1800" b="1" dirty="0" smtClean="0">
                <a:latin typeface="Calibri" pitchFamily="34" charset="0"/>
                <a:ea typeface="Cambria Math" pitchFamily="18" charset="0"/>
                <a:cs typeface="Calibri" pitchFamily="34" charset="0"/>
              </a:rPr>
              <a:t>Seguridad, Tolerancia Cero</a:t>
            </a:r>
          </a:p>
          <a:p>
            <a:pPr marL="1347788" indent="-269875" algn="just">
              <a:lnSpc>
                <a:spcPct val="100000"/>
              </a:lnSpc>
              <a:spcAft>
                <a:spcPts val="600"/>
              </a:spcAft>
              <a:buClrTx/>
              <a:buFontTx/>
              <a:buChar char="-"/>
            </a:pPr>
            <a:r>
              <a:rPr lang="es-ES_tradnl" sz="1800" b="1" dirty="0" smtClean="0">
                <a:latin typeface="Calibri" pitchFamily="34" charset="0"/>
                <a:ea typeface="Cambria Math" pitchFamily="18" charset="0"/>
                <a:cs typeface="Calibri" pitchFamily="34" charset="0"/>
              </a:rPr>
              <a:t>Localización</a:t>
            </a:r>
          </a:p>
          <a:p>
            <a:pPr marL="1347788" indent="-269875" algn="just">
              <a:lnSpc>
                <a:spcPct val="100000"/>
              </a:lnSpc>
              <a:spcAft>
                <a:spcPts val="600"/>
              </a:spcAft>
              <a:buClrTx/>
              <a:buFontTx/>
              <a:buChar char="-"/>
            </a:pPr>
            <a:r>
              <a:rPr lang="es-ES_tradnl" sz="1800" b="1" dirty="0" smtClean="0">
                <a:latin typeface="Calibri" pitchFamily="34" charset="0"/>
                <a:ea typeface="Cambria Math" pitchFamily="18" charset="0"/>
                <a:cs typeface="Calibri" pitchFamily="34" charset="0"/>
              </a:rPr>
              <a:t>¿ Qué producimos ?</a:t>
            </a:r>
          </a:p>
          <a:p>
            <a:pPr marL="625475" indent="0" algn="just">
              <a:lnSpc>
                <a:spcPct val="100000"/>
              </a:lnSpc>
              <a:spcAft>
                <a:spcPts val="600"/>
              </a:spcAft>
              <a:buClrTx/>
              <a:buNone/>
            </a:pPr>
            <a:endParaRPr lang="es-ES_tradnl" sz="1800" b="1" dirty="0" smtClean="0">
              <a:latin typeface="Calibri" pitchFamily="34" charset="0"/>
              <a:ea typeface="Cambria Math" pitchFamily="18" charset="0"/>
              <a:cs typeface="Calibri" pitchFamily="34" charset="0"/>
            </a:endParaRPr>
          </a:p>
          <a:p>
            <a:pPr marL="269875" indent="0" algn="just">
              <a:lnSpc>
                <a:spcPct val="100000"/>
              </a:lnSpc>
              <a:spcAft>
                <a:spcPts val="600"/>
              </a:spcAft>
              <a:buClrTx/>
              <a:buNone/>
            </a:pPr>
            <a:r>
              <a:rPr lang="es-ES_tradnl" sz="2800" b="1" dirty="0" smtClean="0">
                <a:latin typeface="Calibri" pitchFamily="34" charset="0"/>
                <a:ea typeface="Cambria Math" pitchFamily="18" charset="0"/>
                <a:cs typeface="Calibri" pitchFamily="34" charset="0"/>
              </a:rPr>
              <a:t>* BASF</a:t>
            </a:r>
          </a:p>
          <a:p>
            <a:pPr marL="835025" lvl="1" indent="-171450" algn="just">
              <a:lnSpc>
                <a:spcPct val="100000"/>
              </a:lnSpc>
              <a:spcAft>
                <a:spcPts val="600"/>
              </a:spcAft>
              <a:buClrTx/>
              <a:buFontTx/>
              <a:buChar char="-"/>
            </a:pPr>
            <a:r>
              <a:rPr lang="es-ES_tradnl" sz="1800" b="1" dirty="0" smtClean="0">
                <a:latin typeface="Calibri" pitchFamily="34" charset="0"/>
                <a:ea typeface="Cambria Math" pitchFamily="18" charset="0"/>
                <a:cs typeface="Calibri" pitchFamily="34" charset="0"/>
              </a:rPr>
              <a:t>en Europa</a:t>
            </a:r>
          </a:p>
          <a:p>
            <a:pPr marL="835025" lvl="1" indent="-171450" algn="just">
              <a:lnSpc>
                <a:spcPct val="100000"/>
              </a:lnSpc>
              <a:spcAft>
                <a:spcPts val="600"/>
              </a:spcAft>
              <a:buClrTx/>
              <a:buFontTx/>
              <a:buChar char="-"/>
            </a:pPr>
            <a:r>
              <a:rPr lang="es-ES_tradnl" sz="1800" b="1" dirty="0" smtClean="0">
                <a:latin typeface="Calibri" pitchFamily="34" charset="0"/>
                <a:ea typeface="Cambria Math" pitchFamily="18" charset="0"/>
                <a:cs typeface="Calibri" pitchFamily="34" charset="0"/>
              </a:rPr>
              <a:t>en Iberia</a:t>
            </a:r>
          </a:p>
          <a:p>
            <a:pPr marL="835025" lvl="1" indent="-171450" algn="just">
              <a:lnSpc>
                <a:spcPct val="100000"/>
              </a:lnSpc>
              <a:spcAft>
                <a:spcPts val="600"/>
              </a:spcAft>
              <a:buClrTx/>
              <a:buFontTx/>
              <a:buChar char="-"/>
            </a:pPr>
            <a:r>
              <a:rPr lang="es-ES_tradnl" sz="1800" b="1" dirty="0" smtClean="0">
                <a:latin typeface="Calibri" pitchFamily="34" charset="0"/>
                <a:ea typeface="Cambria Math" pitchFamily="18" charset="0"/>
                <a:cs typeface="Calibri" pitchFamily="34" charset="0"/>
              </a:rPr>
              <a:t>en Tarragona</a:t>
            </a:r>
          </a:p>
          <a:p>
            <a:pPr marL="835025" lvl="1" indent="-171450" algn="just">
              <a:lnSpc>
                <a:spcPct val="100000"/>
              </a:lnSpc>
              <a:spcAft>
                <a:spcPts val="600"/>
              </a:spcAft>
              <a:buClrTx/>
              <a:buFontTx/>
              <a:buChar char="-"/>
            </a:pPr>
            <a:endParaRPr lang="es-ES_tradnl" sz="1800" b="1" dirty="0" smtClean="0">
              <a:latin typeface="Calibri" pitchFamily="34" charset="0"/>
              <a:ea typeface="Cambria Math" pitchFamily="18" charset="0"/>
              <a:cs typeface="Calibri" pitchFamily="34" charset="0"/>
            </a:endParaRPr>
          </a:p>
          <a:p>
            <a:pPr marL="269875" lvl="1" indent="0" algn="just">
              <a:lnSpc>
                <a:spcPct val="100000"/>
              </a:lnSpc>
              <a:spcAft>
                <a:spcPts val="600"/>
              </a:spcAft>
              <a:buClrTx/>
              <a:buNone/>
            </a:pPr>
            <a:r>
              <a:rPr lang="es-ES_tradnl" sz="2800" b="1" dirty="0" smtClean="0">
                <a:latin typeface="Calibri" pitchFamily="34" charset="0"/>
                <a:ea typeface="Cambria Math" pitchFamily="18" charset="0"/>
                <a:cs typeface="Calibri" pitchFamily="34" charset="0"/>
              </a:rPr>
              <a:t>* Directiva 2012/18/UE</a:t>
            </a:r>
          </a:p>
          <a:p>
            <a:pPr marL="269875" indent="0" algn="just">
              <a:lnSpc>
                <a:spcPct val="100000"/>
              </a:lnSpc>
              <a:spcAft>
                <a:spcPts val="600"/>
              </a:spcAft>
              <a:buClrTx/>
              <a:buNone/>
            </a:pPr>
            <a:endParaRPr lang="es-ES_tradnl" sz="800" b="1" dirty="0" smtClean="0">
              <a:latin typeface="Calibri" pitchFamily="34" charset="0"/>
              <a:ea typeface="Cambria Math" pitchFamily="18" charset="0"/>
              <a:cs typeface="Calibri" pitchFamily="34" charset="0"/>
            </a:endParaRPr>
          </a:p>
          <a:p>
            <a:pPr marL="457200" indent="-180000">
              <a:lnSpc>
                <a:spcPct val="100000"/>
              </a:lnSpc>
              <a:spcAft>
                <a:spcPts val="600"/>
              </a:spcAft>
              <a:buFont typeface="+mj-lt"/>
              <a:buAutoNum type="arabicPeriod" startAt="3"/>
            </a:pPr>
            <a:endParaRPr lang="es-ES_tradnl" sz="1050" dirty="0" smtClean="0">
              <a:latin typeface="Calibri" pitchFamily="34" charset="0"/>
              <a:ea typeface="Cambria Math" pitchFamily="18" charset="0"/>
              <a:cs typeface="Calibri" pitchFamily="34" charset="0"/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 bwMode="auto">
          <a:xfrm>
            <a:off x="179512" y="620688"/>
            <a:ext cx="7129463" cy="854075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s-ES" sz="3600" dirty="0" smtClean="0">
                <a:solidFill>
                  <a:schemeClr val="bg1"/>
                </a:solidFill>
              </a:rPr>
              <a:t>Índice</a:t>
            </a:r>
            <a:endParaRPr lang="es-ES" sz="3600" dirty="0">
              <a:solidFill>
                <a:schemeClr val="bg1"/>
              </a:solidFill>
            </a:endParaRPr>
          </a:p>
        </p:txBody>
      </p:sp>
      <p:sp>
        <p:nvSpPr>
          <p:cNvPr id="2" name="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a-ES" dirty="0" smtClean="0"/>
              <a:t>10/06/13; Dir 2012/18/UE</a:t>
            </a:r>
            <a:endParaRPr lang="ca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5B50F2-69A6-4F5E-954B-5973AFC89B69}" type="slidenum">
              <a:rPr lang="ca-ES" smtClean="0"/>
              <a:pPr>
                <a:defRPr/>
              </a:pPr>
              <a:t>2</a:t>
            </a:fld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3786112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79243" y="409129"/>
            <a:ext cx="7129463" cy="854075"/>
          </a:xfrm>
        </p:spPr>
        <p:txBody>
          <a:bodyPr/>
          <a:lstStyle/>
          <a:p>
            <a:r>
              <a:rPr lang="en-GB" sz="3200" dirty="0" err="1" smtClean="0">
                <a:solidFill>
                  <a:schemeClr val="bg1"/>
                </a:solidFill>
              </a:rPr>
              <a:t>Industria</a:t>
            </a:r>
            <a:r>
              <a:rPr lang="en-GB" sz="3200" dirty="0" smtClean="0">
                <a:solidFill>
                  <a:schemeClr val="bg1"/>
                </a:solidFill>
              </a:rPr>
              <a:t> </a:t>
            </a:r>
            <a:r>
              <a:rPr lang="en-GB" sz="3200" dirty="0" err="1" smtClean="0">
                <a:solidFill>
                  <a:schemeClr val="bg1"/>
                </a:solidFill>
              </a:rPr>
              <a:t>química</a:t>
            </a:r>
            <a:r>
              <a:rPr lang="en-GB" sz="3200" dirty="0" smtClean="0">
                <a:solidFill>
                  <a:schemeClr val="bg1"/>
                </a:solidFill>
              </a:rPr>
              <a:t> en Tarragona</a:t>
            </a:r>
            <a:endParaRPr lang="es-ES" sz="3200" dirty="0">
              <a:solidFill>
                <a:schemeClr val="bg1"/>
              </a:solidFill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94124" y="1700808"/>
            <a:ext cx="4333860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1"/>
              </a:buClr>
              <a:buFont typeface="Wingdings" pitchFamily="2" charset="2"/>
              <a:buChar char="q"/>
            </a:pPr>
            <a:r>
              <a:rPr lang="es-ES" sz="1600" dirty="0">
                <a:cs typeface="Arial" pitchFamily="34" charset="0"/>
              </a:rPr>
              <a:t>Tarragona representa </a:t>
            </a:r>
            <a:r>
              <a:rPr lang="es-ES" sz="1800" b="1" dirty="0">
                <a:cs typeface="Arial" pitchFamily="34" charset="0"/>
              </a:rPr>
              <a:t>el 25% de la industria química </a:t>
            </a:r>
            <a:r>
              <a:rPr lang="es-ES" sz="1600" dirty="0" smtClean="0">
                <a:cs typeface="Arial" pitchFamily="34" charset="0"/>
              </a:rPr>
              <a:t>española</a:t>
            </a:r>
          </a:p>
          <a:p>
            <a:endParaRPr lang="es-ES" sz="1600" dirty="0" smtClean="0">
              <a:cs typeface="Arial" pitchFamily="34" charset="0"/>
            </a:endParaRPr>
          </a:p>
          <a:p>
            <a:pPr marL="285750" indent="-285750">
              <a:buClr>
                <a:schemeClr val="accent1"/>
              </a:buClr>
              <a:buFont typeface="Wingdings" pitchFamily="2" charset="2"/>
              <a:buChar char="q"/>
            </a:pPr>
            <a:r>
              <a:rPr lang="es-ES" sz="1600" dirty="0">
                <a:cs typeface="Arial" pitchFamily="34" charset="0"/>
              </a:rPr>
              <a:t>El </a:t>
            </a:r>
            <a:r>
              <a:rPr lang="es-ES" sz="1800" b="1" dirty="0">
                <a:cs typeface="Arial" pitchFamily="34" charset="0"/>
              </a:rPr>
              <a:t>44% de los plásticos </a:t>
            </a:r>
            <a:r>
              <a:rPr lang="es-ES" sz="1600" dirty="0">
                <a:cs typeface="Arial" pitchFamily="34" charset="0"/>
              </a:rPr>
              <a:t>producidos en todo el Estado se producen en el Polígono de </a:t>
            </a:r>
            <a:r>
              <a:rPr lang="es-ES" sz="1800" b="1" dirty="0" smtClean="0">
                <a:cs typeface="Arial" pitchFamily="34" charset="0"/>
              </a:rPr>
              <a:t>Tarragona</a:t>
            </a:r>
          </a:p>
          <a:p>
            <a:endParaRPr lang="es-ES" sz="1600" b="1" dirty="0" smtClean="0">
              <a:cs typeface="Arial" pitchFamily="34" charset="0"/>
            </a:endParaRPr>
          </a:p>
          <a:p>
            <a:pPr marL="285750" indent="-285750">
              <a:buClr>
                <a:schemeClr val="accent1"/>
              </a:buClr>
              <a:buFont typeface="Wingdings" pitchFamily="2" charset="2"/>
              <a:buChar char="q"/>
            </a:pPr>
            <a:r>
              <a:rPr lang="es-ES" sz="1600" dirty="0">
                <a:cs typeface="Arial" pitchFamily="34" charset="0"/>
              </a:rPr>
              <a:t>La industria química representa el </a:t>
            </a:r>
            <a:r>
              <a:rPr lang="es-ES" sz="1800" b="1" dirty="0">
                <a:cs typeface="Arial" pitchFamily="34" charset="0"/>
              </a:rPr>
              <a:t>60% de los movimientos</a:t>
            </a:r>
            <a:r>
              <a:rPr lang="es-ES" sz="1800" dirty="0">
                <a:cs typeface="Arial" pitchFamily="34" charset="0"/>
              </a:rPr>
              <a:t> </a:t>
            </a:r>
            <a:r>
              <a:rPr lang="es-ES" sz="1600" dirty="0">
                <a:cs typeface="Arial" pitchFamily="34" charset="0"/>
              </a:rPr>
              <a:t>del Puerto de </a:t>
            </a:r>
            <a:r>
              <a:rPr lang="es-ES" sz="1600" dirty="0" smtClean="0">
                <a:cs typeface="Arial" pitchFamily="34" charset="0"/>
              </a:rPr>
              <a:t>Tarragona</a:t>
            </a:r>
          </a:p>
          <a:p>
            <a:endParaRPr lang="es-ES" sz="1600" dirty="0" smtClean="0">
              <a:cs typeface="Arial" pitchFamily="34" charset="0"/>
            </a:endParaRPr>
          </a:p>
          <a:p>
            <a:pPr marL="285750" indent="-285750">
              <a:buClr>
                <a:schemeClr val="accent1"/>
              </a:buClr>
              <a:buFont typeface="Wingdings" pitchFamily="2" charset="2"/>
              <a:buChar char="q"/>
            </a:pPr>
            <a:r>
              <a:rPr lang="es-ES" sz="1600" dirty="0">
                <a:cs typeface="Arial" pitchFamily="34" charset="0"/>
              </a:rPr>
              <a:t>La industria química exporta el  </a:t>
            </a:r>
            <a:r>
              <a:rPr lang="es-ES" sz="1800" b="1" dirty="0">
                <a:cs typeface="Arial" pitchFamily="34" charset="0"/>
              </a:rPr>
              <a:t>41% </a:t>
            </a:r>
            <a:r>
              <a:rPr lang="es-ES" sz="1600" dirty="0">
                <a:cs typeface="Arial" pitchFamily="34" charset="0"/>
              </a:rPr>
              <a:t>de su </a:t>
            </a:r>
            <a:r>
              <a:rPr lang="es-ES" sz="1600" dirty="0" smtClean="0">
                <a:cs typeface="Arial" pitchFamily="34" charset="0"/>
              </a:rPr>
              <a:t>producción</a:t>
            </a:r>
          </a:p>
          <a:p>
            <a:endParaRPr lang="es-ES" sz="1600" dirty="0" smtClean="0">
              <a:cs typeface="Arial" pitchFamily="34" charset="0"/>
            </a:endParaRPr>
          </a:p>
          <a:p>
            <a:pPr marL="285750" lvl="2" indent="-285750">
              <a:buClr>
                <a:schemeClr val="accent1"/>
              </a:buClr>
              <a:buFont typeface="Wingdings" pitchFamily="2" charset="2"/>
              <a:buChar char="q"/>
            </a:pPr>
            <a:r>
              <a:rPr lang="es-ES" sz="1600" dirty="0"/>
              <a:t>La producción global de las empresas localizadas en Tarragona se sitúa cerca de las </a:t>
            </a:r>
            <a:r>
              <a:rPr lang="es-ES" sz="1800" b="1" dirty="0"/>
              <a:t>21 MMT/a</a:t>
            </a:r>
            <a:r>
              <a:rPr lang="es-ES" sz="1800" dirty="0"/>
              <a:t> </a:t>
            </a:r>
            <a:r>
              <a:rPr lang="es-ES" sz="1600" dirty="0"/>
              <a:t>(producción máxima en 2007</a:t>
            </a:r>
            <a:r>
              <a:rPr lang="es-ES" sz="1600" dirty="0" smtClean="0"/>
              <a:t>)</a:t>
            </a:r>
            <a:endParaRPr lang="es-ES" sz="1600" b="1" dirty="0">
              <a:cs typeface="Arial" pitchFamily="34" charset="0"/>
            </a:endParaRPr>
          </a:p>
        </p:txBody>
      </p:sp>
      <p:pic>
        <p:nvPicPr>
          <p:cNvPr id="12" name="Picture 6" descr="http://www.google.es/url?source=imgres&amp;ct=tbn&amp;q=http://www.bauenblog.info/wp-content/uploads/2010/06/tarragona-mapa.jpg&amp;sa=X&amp;ei=chNATbCSMdKC4QatgJHoAg&amp;ved=0CAUQ8wc4BA&amp;usg=AFQjCNG2QNMchacGoZwVfHA75MsKdhoIu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2709" y="1700808"/>
            <a:ext cx="4716016" cy="4643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a-ES" smtClean="0">
                <a:solidFill>
                  <a:srgbClr val="000000"/>
                </a:solidFill>
              </a:rPr>
              <a:t>27/05/2013; Dir 2010/75/UE</a:t>
            </a:r>
            <a:endParaRPr lang="ca-ES" dirty="0">
              <a:solidFill>
                <a:srgbClr val="000000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5B50F2-69A6-4F5E-954B-5973AFC89B69}" type="slidenum">
              <a:rPr lang="ca-ES" smtClean="0">
                <a:solidFill>
                  <a:srgbClr val="000000"/>
                </a:solidFill>
              </a:rPr>
              <a:pPr>
                <a:defRPr/>
              </a:pPr>
              <a:t>3</a:t>
            </a:fld>
            <a:endParaRPr lang="ca-E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1385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475" y="461762"/>
            <a:ext cx="7129463" cy="566043"/>
          </a:xfrm>
        </p:spPr>
        <p:txBody>
          <a:bodyPr/>
          <a:lstStyle/>
          <a:p>
            <a:r>
              <a:rPr lang="en-GB" sz="3200" dirty="0" smtClean="0">
                <a:solidFill>
                  <a:schemeClr val="bg1"/>
                </a:solidFill>
              </a:rPr>
              <a:t>Factor </a:t>
            </a:r>
            <a:r>
              <a:rPr lang="en-GB" sz="3200" dirty="0" err="1" smtClean="0">
                <a:solidFill>
                  <a:schemeClr val="bg1"/>
                </a:solidFill>
              </a:rPr>
              <a:t>humano</a:t>
            </a:r>
            <a:endParaRPr lang="es-ES" sz="3200" dirty="0">
              <a:solidFill>
                <a:schemeClr val="bg1"/>
              </a:solidFill>
            </a:endParaRPr>
          </a:p>
        </p:txBody>
      </p:sp>
      <p:grpSp>
        <p:nvGrpSpPr>
          <p:cNvPr id="8" name="7 Grupo"/>
          <p:cNvGrpSpPr/>
          <p:nvPr/>
        </p:nvGrpSpPr>
        <p:grpSpPr>
          <a:xfrm>
            <a:off x="254235" y="1673914"/>
            <a:ext cx="8630768" cy="2939683"/>
            <a:chOff x="104775" y="1071563"/>
            <a:chExt cx="8929688" cy="3135312"/>
          </a:xfrm>
        </p:grpSpPr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2" cstate="screen"/>
            <a:srcRect/>
            <a:stretch>
              <a:fillRect/>
            </a:stretch>
          </p:blipFill>
          <p:spPr bwMode="auto">
            <a:xfrm>
              <a:off x="104775" y="1071563"/>
              <a:ext cx="8929688" cy="3135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4 CuadroTexto"/>
            <p:cNvSpPr txBox="1">
              <a:spLocks noChangeArrowheads="1"/>
            </p:cNvSpPr>
            <p:nvPr/>
          </p:nvSpPr>
          <p:spPr bwMode="auto">
            <a:xfrm>
              <a:off x="3776663" y="1771650"/>
              <a:ext cx="1571625" cy="400050"/>
            </a:xfrm>
            <a:prstGeom prst="rect">
              <a:avLst/>
            </a:prstGeom>
            <a:solidFill>
              <a:sysClr val="window" lastClr="FFFFFF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1000" b="1" i="0" u="none" strike="noStrike" kern="0" cap="none" spc="0" normalizeH="0" baseline="0" noProof="0">
                  <a:ln>
                    <a:noFill/>
                  </a:ln>
                  <a:solidFill>
                    <a:srgbClr val="92D050"/>
                  </a:solidFill>
                  <a:effectLst/>
                  <a:uLnTx/>
                  <a:uFillTx/>
                  <a:cs typeface="+mn-cs"/>
                </a:rPr>
                <a:t>trabajadores de las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1000" b="1" i="0" u="none" strike="noStrike" kern="0" cap="none" spc="0" normalizeH="0" baseline="0" noProof="0">
                  <a:ln>
                    <a:noFill/>
                  </a:ln>
                  <a:solidFill>
                    <a:srgbClr val="92D050"/>
                  </a:solidFill>
                  <a:effectLst/>
                  <a:uLnTx/>
                  <a:uFillTx/>
                  <a:cs typeface="+mn-cs"/>
                </a:rPr>
                <a:t>Empresas de Servicios</a:t>
              </a:r>
            </a:p>
          </p:txBody>
        </p:sp>
        <p:sp>
          <p:nvSpPr>
            <p:cNvPr id="14" name="4 CuadroTexto"/>
            <p:cNvSpPr txBox="1">
              <a:spLocks noChangeArrowheads="1"/>
            </p:cNvSpPr>
            <p:nvPr/>
          </p:nvSpPr>
          <p:spPr bwMode="auto">
            <a:xfrm>
              <a:off x="3733800" y="3705225"/>
              <a:ext cx="1571625" cy="400050"/>
            </a:xfrm>
            <a:prstGeom prst="rect">
              <a:avLst/>
            </a:prstGeom>
            <a:solidFill>
              <a:sysClr val="window" lastClr="FFFFFF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92D050"/>
                  </a:solidFill>
                  <a:effectLst/>
                  <a:uLnTx/>
                  <a:uFillTx/>
                  <a:cs typeface="+mn-cs"/>
                </a:rPr>
                <a:t>estudiantes en régimen de prácticas</a:t>
              </a:r>
            </a:p>
          </p:txBody>
        </p:sp>
        <p:sp>
          <p:nvSpPr>
            <p:cNvPr id="15" name="6 CuadroTexto"/>
            <p:cNvSpPr txBox="1">
              <a:spLocks noChangeArrowheads="1"/>
            </p:cNvSpPr>
            <p:nvPr/>
          </p:nvSpPr>
          <p:spPr bwMode="auto">
            <a:xfrm>
              <a:off x="3786188" y="2862263"/>
              <a:ext cx="1928812" cy="400050"/>
            </a:xfrm>
            <a:prstGeom prst="rect">
              <a:avLst/>
            </a:prstGeom>
            <a:solidFill>
              <a:sysClr val="window" lastClr="FFFFFF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1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88B5"/>
                  </a:solidFill>
                  <a:effectLst/>
                  <a:uLnTx/>
                  <a:uFillTx/>
                  <a:cs typeface="+mn-cs"/>
                </a:rPr>
                <a:t>trabajadores de las Empresas Afiliadas</a:t>
              </a:r>
              <a:endParaRPr kumimoji="0" lang="es-ES" sz="1000" b="1" i="0" u="none" strike="noStrike" kern="0" cap="none" spc="0" normalizeH="0" baseline="0" noProof="0" dirty="0">
                <a:ln>
                  <a:noFill/>
                </a:ln>
                <a:solidFill>
                  <a:srgbClr val="0088B5"/>
                </a:solidFill>
                <a:effectLst/>
                <a:uLnTx/>
                <a:uFillTx/>
                <a:cs typeface="+mn-cs"/>
              </a:endParaRPr>
            </a:p>
          </p:txBody>
        </p:sp>
        <p:sp>
          <p:nvSpPr>
            <p:cNvPr id="16" name="6 CuadroTexto"/>
            <p:cNvSpPr txBox="1">
              <a:spLocks noChangeArrowheads="1"/>
            </p:cNvSpPr>
            <p:nvPr/>
          </p:nvSpPr>
          <p:spPr bwMode="auto">
            <a:xfrm>
              <a:off x="6276975" y="2790825"/>
              <a:ext cx="1928813" cy="246063"/>
            </a:xfrm>
            <a:prstGeom prst="rect">
              <a:avLst/>
            </a:prstGeom>
            <a:solidFill>
              <a:sysClr val="window" lastClr="FFFFFF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>
                  <a:ln>
                    <a:noFill/>
                  </a:ln>
                  <a:solidFill>
                    <a:srgbClr val="0088B5"/>
                  </a:solidFill>
                  <a:effectLst/>
                  <a:uLnTx/>
                  <a:uFillTx/>
                  <a:cs typeface="+mn-cs"/>
                </a:rPr>
                <a:t>puestos de trabajo inducido</a:t>
              </a:r>
            </a:p>
          </p:txBody>
        </p:sp>
      </p:grpSp>
      <p:pic>
        <p:nvPicPr>
          <p:cNvPr id="17" name="Picture 4" descr="http://vecto2000.com/wp-content/uploads/2010/04/cl_raznoe-People_silhouettes-1.jpg"/>
          <p:cNvPicPr>
            <a:picLocks noChangeAspect="1" noChangeArrowheads="1"/>
          </p:cNvPicPr>
          <p:nvPr/>
        </p:nvPicPr>
        <p:blipFill>
          <a:blip r:embed="rId3" cstate="print">
            <a:duotone>
              <a:srgbClr val="EEECE1">
                <a:shade val="45000"/>
                <a:satMod val="135000"/>
              </a:srgbClr>
              <a:prstClr val="white"/>
            </a:duotone>
          </a:blip>
          <a:srcRect/>
          <a:stretch>
            <a:fillRect/>
          </a:stretch>
        </p:blipFill>
        <p:spPr bwMode="auto">
          <a:xfrm>
            <a:off x="5575456" y="4597903"/>
            <a:ext cx="2935695" cy="2244427"/>
          </a:xfrm>
          <a:prstGeom prst="rect">
            <a:avLst/>
          </a:prstGeom>
          <a:noFill/>
        </p:spPr>
      </p:pic>
      <p:pic>
        <p:nvPicPr>
          <p:cNvPr id="18" name="Picture 2" descr="http://3.bp.blogspot.com/-N7aoJhQHtCQ/TjXbZeWmyWI/AAAAAAAAAM8/4YMlBtIj6IA/s1600/crowd-of-people-1.jpg"/>
          <p:cNvPicPr>
            <a:picLocks noChangeAspect="1" noChangeArrowheads="1"/>
          </p:cNvPicPr>
          <p:nvPr/>
        </p:nvPicPr>
        <p:blipFill>
          <a:blip r:embed="rId4" cstate="print">
            <a:duotone>
              <a:srgbClr val="EEECE1">
                <a:shade val="45000"/>
                <a:satMod val="135000"/>
              </a:srgbClr>
              <a:prstClr val="white"/>
            </a:duotone>
          </a:blip>
          <a:srcRect b="29811"/>
          <a:stretch>
            <a:fillRect/>
          </a:stretch>
        </p:blipFill>
        <p:spPr bwMode="auto">
          <a:xfrm>
            <a:off x="251520" y="4597903"/>
            <a:ext cx="5323936" cy="2272402"/>
          </a:xfrm>
          <a:prstGeom prst="rect">
            <a:avLst/>
          </a:prstGeom>
          <a:noFill/>
        </p:spPr>
      </p:pic>
      <p:sp>
        <p:nvSpPr>
          <p:cNvPr id="19" name="2 Marcador de texto"/>
          <p:cNvSpPr txBox="1">
            <a:spLocks/>
          </p:cNvSpPr>
          <p:nvPr/>
        </p:nvSpPr>
        <p:spPr>
          <a:xfrm>
            <a:off x="890562" y="5157192"/>
            <a:ext cx="7358114" cy="1285884"/>
          </a:xfrm>
          <a:prstGeom prst="roundRect">
            <a:avLst/>
          </a:prstGeom>
          <a:solidFill>
            <a:srgbClr val="000000">
              <a:alpha val="60000"/>
            </a:srgbClr>
          </a:solidFill>
          <a:ln w="9525" cap="flat" cmpd="sng" algn="ctr">
            <a:noFill/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D9D9D9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s-E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9BBB59">
                    <a:lumMod val="20000"/>
                    <a:lumOff val="8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Formación </a:t>
            </a:r>
            <a:r>
              <a:rPr kumimoji="0" lang="es-E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9BBB59">
                    <a:lumMod val="20000"/>
                    <a:lumOff val="8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universitaria</a:t>
            </a:r>
            <a:r>
              <a:rPr kumimoji="0" lang="es-E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9BBB59">
                    <a:lumMod val="20000"/>
                    <a:lumOff val="8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s-E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9BBB59">
                    <a:lumMod val="20000"/>
                    <a:lumOff val="8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= </a:t>
            </a:r>
            <a:r>
              <a:rPr kumimoji="0" lang="es-E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9BBB59">
                    <a:lumMod val="20000"/>
                    <a:lumOff val="8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33%</a:t>
            </a:r>
            <a:r>
              <a:rPr kumimoji="0" lang="es-ES" sz="2500" b="1" i="0" u="none" strike="noStrike" kern="0" cap="none" spc="0" normalizeH="0" baseline="0" noProof="0" dirty="0" smtClean="0">
                <a:ln>
                  <a:noFill/>
                </a:ln>
                <a:solidFill>
                  <a:srgbClr val="9BBB59">
                    <a:lumMod val="20000"/>
                    <a:lumOff val="8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s-E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9BBB59">
                    <a:lumMod val="20000"/>
                    <a:lumOff val="8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(2.000 trabajadores)</a:t>
            </a:r>
            <a:endParaRPr kumimoji="0" lang="es-ES" sz="2500" b="0" i="0" u="none" strike="noStrike" kern="0" cap="none" spc="0" normalizeH="0" baseline="0" noProof="0" dirty="0" smtClean="0">
              <a:ln>
                <a:noFill/>
              </a:ln>
              <a:solidFill>
                <a:srgbClr val="9BBB59">
                  <a:lumMod val="20000"/>
                  <a:lumOff val="80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D9D9D9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s-E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9BBB59">
                    <a:lumMod val="20000"/>
                    <a:lumOff val="8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Formación</a:t>
            </a:r>
            <a:r>
              <a:rPr kumimoji="0" lang="es-E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9BBB59">
                    <a:lumMod val="20000"/>
                    <a:lumOff val="8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s-E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9BBB59">
                    <a:lumMod val="20000"/>
                    <a:lumOff val="8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profesional</a:t>
            </a:r>
            <a:r>
              <a:rPr kumimoji="0" lang="es-E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9BBB59">
                    <a:lumMod val="20000"/>
                    <a:lumOff val="8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= </a:t>
            </a:r>
            <a:r>
              <a:rPr kumimoji="0" lang="es-E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9BBB59">
                    <a:lumMod val="20000"/>
                    <a:lumOff val="8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37% </a:t>
            </a:r>
            <a:r>
              <a:rPr kumimoji="0" lang="es-E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9BBB59">
                    <a:lumMod val="20000"/>
                    <a:lumOff val="8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(2.200 trabajadores)</a:t>
            </a:r>
            <a:endParaRPr kumimoji="0" lang="es-ES" sz="2400" b="0" i="0" u="none" strike="noStrike" kern="0" cap="none" spc="0" normalizeH="0" baseline="0" noProof="0" dirty="0" smtClean="0">
              <a:ln>
                <a:noFill/>
              </a:ln>
              <a:solidFill>
                <a:srgbClr val="9BBB59">
                  <a:lumMod val="20000"/>
                  <a:lumOff val="80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a-ES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5B50F2-69A6-4F5E-954B-5973AFC89B69}" type="slidenum">
              <a:rPr lang="ca-ES" smtClean="0"/>
              <a:pPr>
                <a:defRPr/>
              </a:pPr>
              <a:t>4</a:t>
            </a:fld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2462549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4051" y="413636"/>
            <a:ext cx="7129463" cy="566043"/>
          </a:xfrm>
        </p:spPr>
        <p:txBody>
          <a:bodyPr/>
          <a:lstStyle/>
          <a:p>
            <a:r>
              <a:rPr lang="es-ES" sz="3200" dirty="0" smtClean="0">
                <a:solidFill>
                  <a:schemeClr val="bg1"/>
                </a:solidFill>
              </a:rPr>
              <a:t>Seguridad, Tolerancia Cero</a:t>
            </a:r>
            <a:endParaRPr lang="es-ES" sz="3200" dirty="0">
              <a:solidFill>
                <a:schemeClr val="bg1"/>
              </a:solidFill>
            </a:endParaRPr>
          </a:p>
        </p:txBody>
      </p:sp>
      <p:sp>
        <p:nvSpPr>
          <p:cNvPr id="20" name="20 CuadroTexto"/>
          <p:cNvSpPr txBox="1">
            <a:spLocks noChangeArrowheads="1"/>
          </p:cNvSpPr>
          <p:nvPr/>
        </p:nvSpPr>
        <p:spPr bwMode="auto">
          <a:xfrm>
            <a:off x="35496" y="6596390"/>
            <a:ext cx="3590956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05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Fuente:</a:t>
            </a:r>
            <a:r>
              <a: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 Ministerio de Trabajo e Inmigración</a:t>
            </a:r>
          </a:p>
        </p:txBody>
      </p:sp>
      <p:graphicFrame>
        <p:nvGraphicFramePr>
          <p:cNvPr id="21" name="2 Gráfico"/>
          <p:cNvGraphicFramePr/>
          <p:nvPr>
            <p:extLst>
              <p:ext uri="{D42A27DB-BD31-4B8C-83A1-F6EECF244321}">
                <p14:modId xmlns:p14="http://schemas.microsoft.com/office/powerpoint/2010/main" val="2633819281"/>
              </p:ext>
            </p:extLst>
          </p:nvPr>
        </p:nvGraphicFramePr>
        <p:xfrm>
          <a:off x="0" y="1616140"/>
          <a:ext cx="8676456" cy="50707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22" name="il_fi" descr="http://www.google.es/url?source=imgres&amp;ct=img&amp;q=http://farm4.static.flickr.com/3527/3983044849_71414c14ef.jpg&amp;sa=X&amp;ei=knzTTYfJBcjD8QPlzo3iCg&amp;ved=0CAQQ8wc&amp;usg=AFQjCNHRV9DGl6YEqFrPCR8lboN-61ggh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09939" y="5104444"/>
            <a:ext cx="86677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1 CuadroTexto"/>
          <p:cNvSpPr txBox="1">
            <a:spLocks noChangeArrowheads="1"/>
          </p:cNvSpPr>
          <p:nvPr/>
        </p:nvSpPr>
        <p:spPr bwMode="auto">
          <a:xfrm>
            <a:off x="2288336" y="5873238"/>
            <a:ext cx="1304925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s-ES" sz="1200" dirty="0">
                <a:solidFill>
                  <a:prstClr val="black"/>
                </a:solidFill>
                <a:latin typeface="Calibri" pitchFamily="34" charset="0"/>
                <a:cs typeface="+mn-cs"/>
              </a:rPr>
              <a:t>Datos correspondientes al 2010</a:t>
            </a:r>
          </a:p>
        </p:txBody>
      </p:sp>
      <p:pic>
        <p:nvPicPr>
          <p:cNvPr id="2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7130" y="4397265"/>
            <a:ext cx="3450238" cy="2469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5" name="11 Grupo"/>
          <p:cNvGrpSpPr>
            <a:grpSpLocks/>
          </p:cNvGrpSpPr>
          <p:nvPr/>
        </p:nvGrpSpPr>
        <p:grpSpPr bwMode="auto">
          <a:xfrm>
            <a:off x="5657192" y="2712394"/>
            <a:ext cx="3432518" cy="828675"/>
            <a:chOff x="1214413" y="5429267"/>
            <a:chExt cx="3499872" cy="899889"/>
          </a:xfrm>
        </p:grpSpPr>
        <p:grpSp>
          <p:nvGrpSpPr>
            <p:cNvPr id="26" name="20 Grupo"/>
            <p:cNvGrpSpPr>
              <a:grpSpLocks/>
            </p:cNvGrpSpPr>
            <p:nvPr/>
          </p:nvGrpSpPr>
          <p:grpSpPr bwMode="auto">
            <a:xfrm>
              <a:off x="1214413" y="5429267"/>
              <a:ext cx="3499872" cy="899889"/>
              <a:chOff x="4071934" y="4786904"/>
              <a:chExt cx="2481728" cy="907214"/>
            </a:xfrm>
          </p:grpSpPr>
          <p:sp>
            <p:nvSpPr>
              <p:cNvPr id="28" name="27 CuadroTexto"/>
              <p:cNvSpPr txBox="1"/>
              <p:nvPr/>
            </p:nvSpPr>
            <p:spPr>
              <a:xfrm>
                <a:off x="4071934" y="4786904"/>
                <a:ext cx="2481728" cy="907214"/>
              </a:xfrm>
              <a:prstGeom prst="roundRect">
                <a:avLst/>
              </a:prstGeom>
              <a:solidFill>
                <a:sysClr val="window" lastClr="FFFFFF"/>
              </a:solidFill>
              <a:ln w="19050" cap="flat" cmpd="sng" algn="ctr">
                <a:solidFill>
                  <a:srgbClr val="9BBB59"/>
                </a:solidFill>
                <a:prstDash val="solid"/>
              </a:ln>
              <a:effectLst/>
            </p:spPr>
            <p:txBody>
              <a:bodyPr anchor="ctr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ES" sz="32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  </a:t>
                </a:r>
                <a:r>
                  <a:rPr kumimoji="0" lang="es-ES" sz="3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79646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98.178</a:t>
                </a:r>
              </a:p>
            </p:txBody>
          </p:sp>
          <p:sp>
            <p:nvSpPr>
              <p:cNvPr id="29" name="9 CuadroTexto"/>
              <p:cNvSpPr txBox="1">
                <a:spLocks noChangeArrowheads="1"/>
              </p:cNvSpPr>
              <p:nvPr/>
            </p:nvSpPr>
            <p:spPr bwMode="auto">
              <a:xfrm>
                <a:off x="5478801" y="4972680"/>
                <a:ext cx="1071570" cy="5894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ES" sz="1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88B5"/>
                    </a:solidFill>
                    <a:effectLst/>
                    <a:uLnTx/>
                    <a:uFillTx/>
                    <a:cs typeface="+mn-cs"/>
                  </a:rPr>
                  <a:t>formación en seguridad</a:t>
                </a:r>
              </a:p>
            </p:txBody>
          </p:sp>
          <p:sp>
            <p:nvSpPr>
              <p:cNvPr id="30" name="29 CuadroTexto"/>
              <p:cNvSpPr txBox="1"/>
              <p:nvPr/>
            </p:nvSpPr>
            <p:spPr>
              <a:xfrm>
                <a:off x="4825071" y="5386499"/>
                <a:ext cx="506639" cy="307619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ES" sz="1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79646"/>
                    </a:solidFill>
                    <a:effectLst/>
                    <a:uLnTx/>
                    <a:uFillTx/>
                    <a:cs typeface="+mn-cs"/>
                  </a:rPr>
                  <a:t>horas</a:t>
                </a:r>
              </a:p>
            </p:txBody>
          </p:sp>
        </p:grpSp>
        <p:cxnSp>
          <p:nvCxnSpPr>
            <p:cNvPr id="27" name="26 Conector recto"/>
            <p:cNvCxnSpPr/>
            <p:nvPr/>
          </p:nvCxnSpPr>
          <p:spPr>
            <a:xfrm rot="5400000">
              <a:off x="2865321" y="5901734"/>
              <a:ext cx="520625" cy="3226"/>
            </a:xfrm>
            <a:prstGeom prst="line">
              <a:avLst/>
            </a:prstGeom>
            <a:noFill/>
            <a:ln w="28575" cap="flat" cmpd="sng" algn="ctr">
              <a:solidFill>
                <a:srgbClr val="0088B5"/>
              </a:solidFill>
              <a:prstDash val="solid"/>
            </a:ln>
            <a:effectLst/>
          </p:spPr>
        </p:cxnSp>
      </p:grpSp>
      <p:grpSp>
        <p:nvGrpSpPr>
          <p:cNvPr id="31" name="12 Grupo"/>
          <p:cNvGrpSpPr>
            <a:grpSpLocks/>
          </p:cNvGrpSpPr>
          <p:nvPr/>
        </p:nvGrpSpPr>
        <p:grpSpPr bwMode="auto">
          <a:xfrm>
            <a:off x="5641871" y="3587749"/>
            <a:ext cx="3443287" cy="835753"/>
            <a:chOff x="1174453" y="5429264"/>
            <a:chExt cx="3549766" cy="1080000"/>
          </a:xfrm>
        </p:grpSpPr>
        <p:grpSp>
          <p:nvGrpSpPr>
            <p:cNvPr id="32" name="20 Grupo"/>
            <p:cNvGrpSpPr>
              <a:grpSpLocks/>
            </p:cNvGrpSpPr>
            <p:nvPr/>
          </p:nvGrpSpPr>
          <p:grpSpPr bwMode="auto">
            <a:xfrm>
              <a:off x="1174453" y="5429264"/>
              <a:ext cx="3549766" cy="1080000"/>
              <a:chOff x="4043597" y="4786902"/>
              <a:chExt cx="2517107" cy="1088791"/>
            </a:xfrm>
          </p:grpSpPr>
          <p:sp>
            <p:nvSpPr>
              <p:cNvPr id="34" name="33 CuadroTexto"/>
              <p:cNvSpPr txBox="1"/>
              <p:nvPr/>
            </p:nvSpPr>
            <p:spPr>
              <a:xfrm>
                <a:off x="4043597" y="4786902"/>
                <a:ext cx="2517107" cy="1088791"/>
              </a:xfrm>
              <a:prstGeom prst="roundRect">
                <a:avLst/>
              </a:prstGeom>
              <a:solidFill>
                <a:sysClr val="window" lastClr="FFFFFF"/>
              </a:solidFill>
              <a:ln w="19050" cap="flat" cmpd="sng" algn="ctr">
                <a:solidFill>
                  <a:srgbClr val="9BBB59"/>
                </a:solidFill>
                <a:prstDash val="solid"/>
              </a:ln>
              <a:effectLst/>
            </p:spPr>
            <p:txBody>
              <a:bodyPr anchor="ctr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ES" sz="32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    </a:t>
                </a:r>
                <a:r>
                  <a:rPr kumimoji="0" lang="es-ES" sz="3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79646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37,5</a:t>
                </a:r>
              </a:p>
            </p:txBody>
          </p:sp>
          <p:sp>
            <p:nvSpPr>
              <p:cNvPr id="35" name="16 CuadroTexto"/>
              <p:cNvSpPr txBox="1">
                <a:spLocks noChangeArrowheads="1"/>
              </p:cNvSpPr>
              <p:nvPr/>
            </p:nvSpPr>
            <p:spPr bwMode="auto">
              <a:xfrm>
                <a:off x="5291849" y="4885026"/>
                <a:ext cx="1211747" cy="9623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ES" sz="1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88B5"/>
                    </a:solidFill>
                    <a:effectLst/>
                    <a:uLnTx/>
                    <a:uFillTx/>
                    <a:cs typeface="+mn-cs"/>
                  </a:rPr>
                  <a:t>Inversiones y gastos en seguridad</a:t>
                </a:r>
              </a:p>
            </p:txBody>
          </p:sp>
          <p:sp>
            <p:nvSpPr>
              <p:cNvPr id="36" name="35 CuadroTexto"/>
              <p:cNvSpPr txBox="1"/>
              <p:nvPr/>
            </p:nvSpPr>
            <p:spPr>
              <a:xfrm>
                <a:off x="4191157" y="5539459"/>
                <a:ext cx="1057208" cy="279178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ES" sz="1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79646"/>
                    </a:solidFill>
                    <a:effectLst/>
                    <a:uLnTx/>
                    <a:uFillTx/>
                    <a:cs typeface="+mn-cs"/>
                  </a:rPr>
                  <a:t>millones Euros</a:t>
                </a:r>
              </a:p>
            </p:txBody>
          </p:sp>
        </p:grpSp>
        <p:cxnSp>
          <p:nvCxnSpPr>
            <p:cNvPr id="33" name="32 Conector recto"/>
            <p:cNvCxnSpPr/>
            <p:nvPr/>
          </p:nvCxnSpPr>
          <p:spPr>
            <a:xfrm rot="5400000">
              <a:off x="2430809" y="5985061"/>
              <a:ext cx="684923" cy="1636"/>
            </a:xfrm>
            <a:prstGeom prst="line">
              <a:avLst/>
            </a:prstGeom>
            <a:noFill/>
            <a:ln w="28575" cap="flat" cmpd="sng" algn="ctr">
              <a:solidFill>
                <a:srgbClr val="0088B5"/>
              </a:solidFill>
              <a:prstDash val="solid"/>
            </a:ln>
            <a:effectLst/>
          </p:spPr>
        </p:cxnSp>
      </p:grpSp>
      <p:sp>
        <p:nvSpPr>
          <p:cNvPr id="37" name="5 Abrir llave"/>
          <p:cNvSpPr/>
          <p:nvPr/>
        </p:nvSpPr>
        <p:spPr>
          <a:xfrm flipH="1" flipV="1">
            <a:off x="2555776" y="5166767"/>
            <a:ext cx="214313" cy="484187"/>
          </a:xfrm>
          <a:prstGeom prst="leftBrace">
            <a:avLst/>
          </a:prstGeom>
          <a:noFill/>
          <a:ln w="25400" cap="flat" cmpd="sng" algn="ctr">
            <a:solidFill>
              <a:srgbClr val="009900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1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8" name="14 Cerrar llave"/>
          <p:cNvSpPr/>
          <p:nvPr/>
        </p:nvSpPr>
        <p:spPr>
          <a:xfrm>
            <a:off x="1991725" y="5928852"/>
            <a:ext cx="214312" cy="647700"/>
          </a:xfrm>
          <a:prstGeom prst="rightBrace">
            <a:avLst>
              <a:gd name="adj1" fmla="val 35000"/>
              <a:gd name="adj2" fmla="val 48990"/>
            </a:avLst>
          </a:prstGeom>
          <a:noFill/>
          <a:ln w="28575" cap="flat" cmpd="sng" algn="ctr">
            <a:solidFill>
              <a:srgbClr val="0070C0"/>
            </a:solidFill>
            <a:prstDash val="solid"/>
          </a:ln>
          <a:effectLst/>
        </p:spPr>
        <p:txBody>
          <a:bodyPr anchor="ctr"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1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a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5B50F2-69A6-4F5E-954B-5973AFC89B69}" type="slidenum">
              <a:rPr lang="ca-ES" smtClean="0"/>
              <a:pPr>
                <a:defRPr/>
              </a:pPr>
              <a:t>5</a:t>
            </a:fld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1397013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Graphic spid="21" grpId="0">
        <p:bldAsOne/>
      </p:bldGraphic>
      <p:bldP spid="23" grpId="0"/>
      <p:bldP spid="37" grpId="0" animBg="1"/>
      <p:bldP spid="3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3 Marcador de contenido"/>
          <p:cNvSpPr>
            <a:spLocks noGrp="1"/>
          </p:cNvSpPr>
          <p:nvPr>
            <p:ph sz="quarter" idx="4294967295"/>
          </p:nvPr>
        </p:nvSpPr>
        <p:spPr>
          <a:xfrm>
            <a:off x="4648200" y="2243118"/>
            <a:ext cx="4038600" cy="2185988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11" name="4 Marcador de contenido"/>
          <p:cNvSpPr>
            <a:spLocks noGrp="1"/>
          </p:cNvSpPr>
          <p:nvPr>
            <p:ph sz="quarter" idx="4294967295"/>
          </p:nvPr>
        </p:nvSpPr>
        <p:spPr>
          <a:xfrm>
            <a:off x="4648200" y="4581506"/>
            <a:ext cx="4038600" cy="218757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556792"/>
            <a:ext cx="9144000" cy="53012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6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00166" y="2285968"/>
            <a:ext cx="3857625" cy="19034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2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55584" y="4286232"/>
            <a:ext cx="3771246" cy="205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15" name="14 Conector recto de flecha"/>
          <p:cNvCxnSpPr/>
          <p:nvPr/>
        </p:nvCxnSpPr>
        <p:spPr>
          <a:xfrm flipV="1">
            <a:off x="5357818" y="2643158"/>
            <a:ext cx="1500198" cy="57150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15 Conector recto de flecha"/>
          <p:cNvCxnSpPr>
            <a:stCxn id="14" idx="0"/>
          </p:cNvCxnSpPr>
          <p:nvPr/>
        </p:nvCxnSpPr>
        <p:spPr>
          <a:xfrm flipH="1" flipV="1">
            <a:off x="6643705" y="3428978"/>
            <a:ext cx="397502" cy="85725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8" name="17 Rectángulo redondeado"/>
          <p:cNvSpPr/>
          <p:nvPr/>
        </p:nvSpPr>
        <p:spPr>
          <a:xfrm>
            <a:off x="285720" y="4437692"/>
            <a:ext cx="4143404" cy="1634490"/>
          </a:xfrm>
          <a:prstGeom prst="roundRect">
            <a:avLst/>
          </a:prstGeom>
          <a:solidFill>
            <a:srgbClr val="000000">
              <a:alpha val="38039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s-ES" sz="1800" dirty="0" smtClean="0">
                <a:solidFill>
                  <a:prstClr val="white"/>
                </a:solidFill>
                <a:cs typeface="+mn-cs"/>
              </a:rPr>
              <a:t>1.174 Has en el Camp de Tarragona:</a:t>
            </a:r>
          </a:p>
          <a:p>
            <a:pPr marL="355600" indent="-177800">
              <a:buFont typeface="Arial" pitchFamily="34" charset="0"/>
              <a:buChar char="•"/>
            </a:pPr>
            <a:r>
              <a:rPr lang="es-ES" sz="1800" dirty="0" smtClean="0">
                <a:solidFill>
                  <a:prstClr val="white"/>
                </a:solidFill>
                <a:cs typeface="+mn-cs"/>
              </a:rPr>
              <a:t>543 Has Polígono Norte</a:t>
            </a:r>
          </a:p>
          <a:p>
            <a:pPr marL="355600" indent="-177800">
              <a:buFont typeface="Arial" pitchFamily="34" charset="0"/>
              <a:buChar char="•"/>
            </a:pPr>
            <a:r>
              <a:rPr lang="es-ES" sz="1800" dirty="0" smtClean="0">
                <a:solidFill>
                  <a:prstClr val="white"/>
                </a:solidFill>
                <a:cs typeface="+mn-cs"/>
              </a:rPr>
              <a:t>598 Has Polígono Sur </a:t>
            </a:r>
          </a:p>
          <a:p>
            <a:pPr marL="355600" indent="-177800">
              <a:buFont typeface="Arial" pitchFamily="34" charset="0"/>
              <a:buChar char="•"/>
            </a:pPr>
            <a:r>
              <a:rPr lang="es-ES" sz="1800" dirty="0" smtClean="0">
                <a:solidFill>
                  <a:prstClr val="white"/>
                </a:solidFill>
                <a:cs typeface="+mn-cs"/>
              </a:rPr>
              <a:t>33 Has Zona Portuaria</a:t>
            </a:r>
          </a:p>
          <a:p>
            <a:pPr marL="355600" indent="-177800">
              <a:buFont typeface="Arial" pitchFamily="34" charset="0"/>
              <a:buChar char="•"/>
            </a:pPr>
            <a:r>
              <a:rPr lang="es-ES" sz="1800" dirty="0" smtClean="0">
                <a:solidFill>
                  <a:prstClr val="white"/>
                </a:solidFill>
                <a:cs typeface="+mn-cs"/>
              </a:rPr>
              <a:t>200 Has Flix (Ribera </a:t>
            </a:r>
            <a:r>
              <a:rPr lang="es-ES" sz="1800" dirty="0" err="1" smtClean="0">
                <a:solidFill>
                  <a:prstClr val="white"/>
                </a:solidFill>
                <a:cs typeface="+mn-cs"/>
              </a:rPr>
              <a:t>d’Ebre</a:t>
            </a:r>
            <a:r>
              <a:rPr lang="es-ES" sz="1800" dirty="0" smtClean="0">
                <a:solidFill>
                  <a:prstClr val="white"/>
                </a:solidFill>
                <a:cs typeface="+mn-cs"/>
              </a:rPr>
              <a:t>)</a:t>
            </a:r>
            <a:endParaRPr lang="es-ES" sz="1800" dirty="0">
              <a:solidFill>
                <a:prstClr val="white"/>
              </a:solidFill>
              <a:cs typeface="+mn-cs"/>
            </a:endParaRPr>
          </a:p>
        </p:txBody>
      </p:sp>
      <p:sp>
        <p:nvSpPr>
          <p:cNvPr id="17" name="1 Título"/>
          <p:cNvSpPr txBox="1">
            <a:spLocks/>
          </p:cNvSpPr>
          <p:nvPr/>
        </p:nvSpPr>
        <p:spPr bwMode="auto">
          <a:xfrm>
            <a:off x="95061" y="625698"/>
            <a:ext cx="7416824" cy="566043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GB" sz="3600" dirty="0" err="1" smtClean="0">
                <a:solidFill>
                  <a:schemeClr val="bg1"/>
                </a:solidFill>
              </a:rPr>
              <a:t>Localización</a:t>
            </a:r>
            <a:endParaRPr lang="en-GB" sz="3600" dirty="0">
              <a:solidFill>
                <a:schemeClr val="bg1"/>
              </a:solidFill>
            </a:endParaRPr>
          </a:p>
        </p:txBody>
      </p:sp>
      <p:sp>
        <p:nvSpPr>
          <p:cNvPr id="2" name="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a-ES" dirty="0" smtClean="0"/>
              <a:t>10/06/13; Dir 2012/18/UE</a:t>
            </a:r>
            <a:endParaRPr lang="ca-ES" dirty="0"/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5B50F2-69A6-4F5E-954B-5973AFC89B69}" type="slidenum">
              <a:rPr lang="ca-ES" smtClean="0"/>
              <a:pPr>
                <a:defRPr/>
              </a:pPr>
              <a:t>6</a:t>
            </a:fld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2855213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CuadroTexto">
            <a:hlinkClick r:id="rId3" action="ppaction://hlinksldjump"/>
          </p:cNvPr>
          <p:cNvSpPr txBox="1"/>
          <p:nvPr/>
        </p:nvSpPr>
        <p:spPr>
          <a:xfrm>
            <a:off x="3357554" y="357166"/>
            <a:ext cx="2786082" cy="40011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s-ES" b="1" dirty="0">
                <a:solidFill>
                  <a:prstClr val="white"/>
                </a:solidFill>
              </a:rPr>
              <a:t>POLÍGONO NORTE</a:t>
            </a:r>
          </a:p>
        </p:txBody>
      </p:sp>
      <p:pic>
        <p:nvPicPr>
          <p:cNvPr id="11265" name="Picture 1" descr="E:\60-1103_23.JP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-214338"/>
            <a:ext cx="9144000" cy="7072338"/>
          </a:xfrm>
          <a:prstGeom prst="rect">
            <a:avLst/>
          </a:prstGeom>
          <a:noFill/>
        </p:spPr>
      </p:pic>
      <p:sp>
        <p:nvSpPr>
          <p:cNvPr id="5" name="4 CuadroTexto"/>
          <p:cNvSpPr txBox="1"/>
          <p:nvPr/>
        </p:nvSpPr>
        <p:spPr>
          <a:xfrm>
            <a:off x="5286380" y="353122"/>
            <a:ext cx="3571900" cy="646986"/>
          </a:xfrm>
          <a:prstGeom prst="roundRect">
            <a:avLst/>
          </a:prstGeom>
          <a:solidFill>
            <a:srgbClr val="000000">
              <a:alpha val="40000"/>
            </a:srgb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 smtClean="0">
                <a:solidFill>
                  <a:prstClr val="white"/>
                </a:solidFill>
                <a:cs typeface="+mn-cs"/>
              </a:rPr>
              <a:t>Polígono Norte</a:t>
            </a:r>
            <a:endParaRPr lang="es-ES" sz="3200" b="1" dirty="0">
              <a:solidFill>
                <a:prstClr val="white"/>
              </a:solidFill>
              <a:cs typeface="+mn-cs"/>
            </a:endParaRPr>
          </a:p>
        </p:txBody>
      </p:sp>
      <p:sp>
        <p:nvSpPr>
          <p:cNvPr id="6" name="5 Rectángulo redondeado"/>
          <p:cNvSpPr/>
          <p:nvPr/>
        </p:nvSpPr>
        <p:spPr>
          <a:xfrm>
            <a:off x="179512" y="4581128"/>
            <a:ext cx="4248472" cy="2001404"/>
          </a:xfrm>
          <a:prstGeom prst="roundRect">
            <a:avLst/>
          </a:prstGeom>
          <a:solidFill>
            <a:srgbClr val="000000">
              <a:alpha val="72941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2563" indent="-182563" fontAlgn="auto">
              <a:lnSpc>
                <a:spcPct val="85000"/>
              </a:lnSpc>
              <a:spcBef>
                <a:spcPct val="20000"/>
              </a:spcBef>
              <a:spcAft>
                <a:spcPts val="600"/>
              </a:spcAft>
              <a:buClr>
                <a:schemeClr val="bg1"/>
              </a:buClr>
              <a:buFont typeface="Arial" pitchFamily="34" charset="0"/>
              <a:buChar char="•"/>
              <a:defRPr/>
            </a:pPr>
            <a:r>
              <a:rPr lang="es-ES" sz="1400" dirty="0" smtClean="0">
                <a:latin typeface="Arial" pitchFamily="34" charset="0"/>
                <a:cs typeface="Arial" pitchFamily="34" charset="0"/>
              </a:rPr>
              <a:t>Carburos Metálicos, </a:t>
            </a:r>
            <a:r>
              <a:rPr lang="es-ES" sz="1400" dirty="0">
                <a:latin typeface="Arial" pitchFamily="34" charset="0"/>
                <a:cs typeface="Arial" pitchFamily="34" charset="0"/>
              </a:rPr>
              <a:t>S.A.            </a:t>
            </a:r>
          </a:p>
          <a:p>
            <a:pPr marL="182563" indent="-182563" fontAlgn="auto">
              <a:lnSpc>
                <a:spcPct val="85000"/>
              </a:lnSpc>
              <a:spcBef>
                <a:spcPct val="20000"/>
              </a:spcBef>
              <a:spcAft>
                <a:spcPts val="600"/>
              </a:spcAft>
              <a:buClr>
                <a:schemeClr val="bg1"/>
              </a:buClr>
              <a:buFont typeface="Arial" pitchFamily="34" charset="0"/>
              <a:buChar char="•"/>
              <a:defRPr/>
            </a:pPr>
            <a:r>
              <a:rPr lang="es-ES" sz="1400" dirty="0">
                <a:latin typeface="Arial" pitchFamily="34" charset="0"/>
                <a:cs typeface="Arial" pitchFamily="34" charset="0"/>
              </a:rPr>
              <a:t>DOW </a:t>
            </a:r>
            <a:r>
              <a:rPr lang="es-ES" sz="1400" dirty="0" err="1" smtClean="0">
                <a:latin typeface="Arial" pitchFamily="34" charset="0"/>
                <a:cs typeface="Arial" pitchFamily="34" charset="0"/>
              </a:rPr>
              <a:t>Chemical</a:t>
            </a:r>
            <a:r>
              <a:rPr lang="es-ES" sz="1400" dirty="0" smtClean="0">
                <a:latin typeface="Arial" pitchFamily="34" charset="0"/>
                <a:cs typeface="Arial" pitchFamily="34" charset="0"/>
              </a:rPr>
              <a:t> Ibérica, </a:t>
            </a:r>
            <a:r>
              <a:rPr lang="es-ES" sz="1400" dirty="0">
                <a:latin typeface="Arial" pitchFamily="34" charset="0"/>
                <a:cs typeface="Arial" pitchFamily="34" charset="0"/>
              </a:rPr>
              <a:t>S.L.</a:t>
            </a:r>
          </a:p>
          <a:p>
            <a:pPr marL="182563" indent="-182563" fontAlgn="auto">
              <a:lnSpc>
                <a:spcPct val="85000"/>
              </a:lnSpc>
              <a:spcBef>
                <a:spcPct val="20000"/>
              </a:spcBef>
              <a:spcAft>
                <a:spcPts val="600"/>
              </a:spcAft>
              <a:buClr>
                <a:schemeClr val="bg1"/>
              </a:buClr>
              <a:buFont typeface="Arial" pitchFamily="34" charset="0"/>
              <a:buChar char="•"/>
              <a:defRPr/>
            </a:pPr>
            <a:r>
              <a:rPr lang="es-ES_tradnl" sz="1400" dirty="0" err="1" smtClean="0">
                <a:latin typeface="Arial" pitchFamily="34" charset="0"/>
                <a:cs typeface="Arial" pitchFamily="34" charset="0"/>
              </a:rPr>
              <a:t>Messer</a:t>
            </a:r>
            <a:r>
              <a:rPr lang="es-ES_tradnl" sz="1400" dirty="0" smtClean="0">
                <a:latin typeface="Arial" pitchFamily="34" charset="0"/>
                <a:cs typeface="Arial" pitchFamily="34" charset="0"/>
              </a:rPr>
              <a:t> Ibérica De Gases, </a:t>
            </a:r>
            <a:r>
              <a:rPr lang="es-ES_tradnl" sz="1400" dirty="0">
                <a:latin typeface="Arial" pitchFamily="34" charset="0"/>
                <a:cs typeface="Arial" pitchFamily="34" charset="0"/>
              </a:rPr>
              <a:t>S.A. Unipersonal </a:t>
            </a:r>
            <a:endParaRPr lang="es-ES" sz="1400" dirty="0">
              <a:latin typeface="Arial" pitchFamily="34" charset="0"/>
              <a:cs typeface="Arial" pitchFamily="34" charset="0"/>
            </a:endParaRPr>
          </a:p>
          <a:p>
            <a:pPr marL="182563" indent="-182563" fontAlgn="auto">
              <a:lnSpc>
                <a:spcPct val="85000"/>
              </a:lnSpc>
              <a:spcBef>
                <a:spcPct val="20000"/>
              </a:spcBef>
              <a:spcAft>
                <a:spcPts val="600"/>
              </a:spcAft>
              <a:buClr>
                <a:schemeClr val="bg1"/>
              </a:buClr>
              <a:buFont typeface="Arial" pitchFamily="34" charset="0"/>
              <a:buChar char="•"/>
              <a:defRPr/>
            </a:pPr>
            <a:r>
              <a:rPr lang="es-ES_tradnl" sz="1400" dirty="0">
                <a:latin typeface="Arial" pitchFamily="34" charset="0"/>
                <a:cs typeface="Arial" pitchFamily="34" charset="0"/>
              </a:rPr>
              <a:t>REPSOL </a:t>
            </a:r>
            <a:r>
              <a:rPr lang="es-ES_tradnl" sz="1400" dirty="0" smtClean="0">
                <a:latin typeface="Arial" pitchFamily="34" charset="0"/>
                <a:cs typeface="Arial" pitchFamily="34" charset="0"/>
              </a:rPr>
              <a:t>Petróleo, </a:t>
            </a:r>
            <a:r>
              <a:rPr lang="es-ES_tradnl" sz="1400" dirty="0">
                <a:latin typeface="Arial" pitchFamily="34" charset="0"/>
                <a:cs typeface="Arial" pitchFamily="34" charset="0"/>
              </a:rPr>
              <a:t>S.A.</a:t>
            </a:r>
          </a:p>
          <a:p>
            <a:pPr marL="182563" indent="-182563" fontAlgn="auto">
              <a:lnSpc>
                <a:spcPct val="85000"/>
              </a:lnSpc>
              <a:spcBef>
                <a:spcPct val="20000"/>
              </a:spcBef>
              <a:spcAft>
                <a:spcPts val="600"/>
              </a:spcAft>
              <a:buClr>
                <a:schemeClr val="bg1"/>
              </a:buClr>
              <a:buFont typeface="Arial" pitchFamily="34" charset="0"/>
              <a:buChar char="•"/>
              <a:defRPr/>
            </a:pPr>
            <a:r>
              <a:rPr lang="es-ES_tradnl" sz="1400" dirty="0">
                <a:latin typeface="Arial" pitchFamily="34" charset="0"/>
                <a:cs typeface="Arial" pitchFamily="34" charset="0"/>
              </a:rPr>
              <a:t>REPSOL </a:t>
            </a:r>
            <a:r>
              <a:rPr lang="es-ES_tradnl" sz="1400" dirty="0" smtClean="0">
                <a:latin typeface="Arial" pitchFamily="34" charset="0"/>
                <a:cs typeface="Arial" pitchFamily="34" charset="0"/>
              </a:rPr>
              <a:t>Química, </a:t>
            </a:r>
            <a:r>
              <a:rPr lang="es-ES_tradnl" sz="1400" dirty="0">
                <a:latin typeface="Arial" pitchFamily="34" charset="0"/>
                <a:cs typeface="Arial" pitchFamily="34" charset="0"/>
              </a:rPr>
              <a:t>S.A.</a:t>
            </a:r>
          </a:p>
          <a:p>
            <a:pPr marL="182563" indent="-182563" fontAlgn="auto">
              <a:lnSpc>
                <a:spcPct val="85000"/>
              </a:lnSpc>
              <a:spcBef>
                <a:spcPct val="20000"/>
              </a:spcBef>
              <a:spcAft>
                <a:spcPts val="600"/>
              </a:spcAft>
              <a:buClr>
                <a:schemeClr val="bg1"/>
              </a:buClr>
              <a:buFont typeface="Arial" pitchFamily="34" charset="0"/>
              <a:buChar char="•"/>
              <a:defRPr/>
            </a:pPr>
            <a:r>
              <a:rPr lang="es-ES_tradnl" sz="1400" dirty="0" err="1" smtClean="0">
                <a:latin typeface="Arial" pitchFamily="34" charset="0"/>
                <a:cs typeface="Arial" pitchFamily="34" charset="0"/>
              </a:rPr>
              <a:t>Vinilis</a:t>
            </a:r>
            <a:r>
              <a:rPr lang="es-ES_tradnl" sz="1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s-ES_tradnl" sz="1400" dirty="0">
                <a:latin typeface="Arial" pitchFamily="34" charset="0"/>
                <a:cs typeface="Arial" pitchFamily="34" charset="0"/>
              </a:rPr>
              <a:t>S.A.</a:t>
            </a:r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353AD9-5769-484C-A538-BC32D6FB7627}" type="slidenum">
              <a:rPr lang="es-ES" smtClean="0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114165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5" name="Picture 1" descr="E:\fotografía aerea\60-1071_82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3 CuadroTexto"/>
          <p:cNvSpPr txBox="1"/>
          <p:nvPr/>
        </p:nvSpPr>
        <p:spPr>
          <a:xfrm>
            <a:off x="5286380" y="285728"/>
            <a:ext cx="3571900" cy="646986"/>
          </a:xfrm>
          <a:prstGeom prst="roundRect">
            <a:avLst/>
          </a:prstGeom>
          <a:solidFill>
            <a:srgbClr val="000000">
              <a:alpha val="40000"/>
            </a:srgb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 smtClean="0">
                <a:solidFill>
                  <a:prstClr val="white"/>
                </a:solidFill>
                <a:cs typeface="+mn-cs"/>
              </a:rPr>
              <a:t>Polígono Sur</a:t>
            </a:r>
            <a:endParaRPr lang="es-ES" sz="3200" b="1" dirty="0">
              <a:solidFill>
                <a:prstClr val="white"/>
              </a:solidFill>
              <a:cs typeface="+mn-cs"/>
            </a:endParaRPr>
          </a:p>
        </p:txBody>
      </p:sp>
      <p:sp>
        <p:nvSpPr>
          <p:cNvPr id="8" name="7 Rectángulo redondeado"/>
          <p:cNvSpPr/>
          <p:nvPr/>
        </p:nvSpPr>
        <p:spPr>
          <a:xfrm>
            <a:off x="323528" y="2564904"/>
            <a:ext cx="8358246" cy="4071966"/>
          </a:xfrm>
          <a:prstGeom prst="roundRect">
            <a:avLst/>
          </a:prstGeom>
          <a:solidFill>
            <a:srgbClr val="000000">
              <a:alpha val="6196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2" rtlCol="0" anchor="ctr"/>
          <a:lstStyle/>
          <a:p>
            <a:pPr marL="342900" indent="-342900">
              <a:lnSpc>
                <a:spcPct val="85000"/>
              </a:lnSpc>
              <a:spcBef>
                <a:spcPct val="30000"/>
              </a:spcBef>
              <a:spcAft>
                <a:spcPts val="600"/>
              </a:spcAft>
              <a:buClr>
                <a:schemeClr val="bg1"/>
              </a:buClr>
              <a:buFont typeface="Arial" pitchFamily="34" charset="0"/>
              <a:buChar char="•"/>
            </a:pPr>
            <a:endParaRPr lang="es-ES_tradnl" sz="1400" dirty="0" smtClean="0">
              <a:solidFill>
                <a:schemeClr val="bg1"/>
              </a:solidFill>
              <a:latin typeface="SansSerif" pitchFamily="2" charset="2"/>
            </a:endParaRPr>
          </a:p>
          <a:p>
            <a:pPr marL="342900" indent="-342900">
              <a:lnSpc>
                <a:spcPct val="85000"/>
              </a:lnSpc>
              <a:spcBef>
                <a:spcPct val="30000"/>
              </a:spcBef>
              <a:spcAft>
                <a:spcPts val="600"/>
              </a:spcAft>
              <a:buClr>
                <a:schemeClr val="bg1"/>
              </a:buClr>
              <a:buFont typeface="Arial" pitchFamily="34" charset="0"/>
              <a:buChar char="•"/>
            </a:pPr>
            <a:endParaRPr lang="es-ES" sz="1400" dirty="0"/>
          </a:p>
        </p:txBody>
      </p:sp>
      <p:sp>
        <p:nvSpPr>
          <p:cNvPr id="9" name="8 CuadroTexto"/>
          <p:cNvSpPr txBox="1"/>
          <p:nvPr/>
        </p:nvSpPr>
        <p:spPr>
          <a:xfrm>
            <a:off x="691096" y="2636912"/>
            <a:ext cx="7972402" cy="4107278"/>
          </a:xfrm>
          <a:prstGeom prst="rect">
            <a:avLst/>
          </a:prstGeom>
          <a:noFill/>
          <a:ln>
            <a:noFill/>
          </a:ln>
        </p:spPr>
        <p:txBody>
          <a:bodyPr wrap="square" numCol="2" rtlCol="0">
            <a:spAutoFit/>
          </a:bodyPr>
          <a:lstStyle/>
          <a:p>
            <a:pPr marL="182563" indent="-182563">
              <a:lnSpc>
                <a:spcPct val="85000"/>
              </a:lnSpc>
              <a:spcBef>
                <a:spcPct val="30000"/>
              </a:spcBef>
              <a:spcAft>
                <a:spcPts val="600"/>
              </a:spcAft>
              <a:buClr>
                <a:schemeClr val="bg1"/>
              </a:buClr>
              <a:buFont typeface="Arial" pitchFamily="34" charset="0"/>
              <a:buChar char="•"/>
            </a:pPr>
            <a:r>
              <a:rPr lang="es-E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Asfaltos Españoles, S.A.</a:t>
            </a:r>
          </a:p>
          <a:p>
            <a:pPr marL="182563" indent="-182563">
              <a:lnSpc>
                <a:spcPct val="85000"/>
              </a:lnSpc>
              <a:spcBef>
                <a:spcPct val="30000"/>
              </a:spcBef>
              <a:spcAft>
                <a:spcPts val="600"/>
              </a:spcAft>
              <a:buClr>
                <a:schemeClr val="bg1"/>
              </a:buClr>
              <a:buFont typeface="Arial" pitchFamily="34" charset="0"/>
              <a:buChar char="•"/>
            </a:pPr>
            <a:r>
              <a:rPr lang="es-E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Ashland </a:t>
            </a:r>
            <a:r>
              <a:rPr lang="es-ES" sz="1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Industries</a:t>
            </a:r>
            <a:r>
              <a:rPr lang="es-E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Hispania, S.A.</a:t>
            </a:r>
          </a:p>
          <a:p>
            <a:pPr marL="182563" indent="-182563">
              <a:lnSpc>
                <a:spcPct val="85000"/>
              </a:lnSpc>
              <a:spcBef>
                <a:spcPct val="30000"/>
              </a:spcBef>
              <a:spcAft>
                <a:spcPts val="600"/>
              </a:spcAft>
              <a:buClr>
                <a:schemeClr val="bg1"/>
              </a:buClr>
              <a:buFont typeface="Arial" pitchFamily="34" charset="0"/>
              <a:buChar char="•"/>
            </a:pPr>
            <a:r>
              <a:rPr lang="es-E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BASF Española, S.L.</a:t>
            </a:r>
          </a:p>
          <a:p>
            <a:pPr marL="182563" indent="-182563">
              <a:lnSpc>
                <a:spcPct val="85000"/>
              </a:lnSpc>
              <a:spcBef>
                <a:spcPct val="30000"/>
              </a:spcBef>
              <a:spcAft>
                <a:spcPts val="600"/>
              </a:spcAft>
              <a:buClr>
                <a:schemeClr val="bg1"/>
              </a:buClr>
              <a:buFont typeface="Arial" pitchFamily="34" charset="0"/>
              <a:buChar char="•"/>
            </a:pPr>
            <a:r>
              <a:rPr lang="es-ES_tradnl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BASF </a:t>
            </a:r>
            <a:r>
              <a:rPr lang="es-ES_tradnl" sz="1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Sonatrach</a:t>
            </a:r>
            <a:r>
              <a:rPr lang="es-ES_tradnl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_tradnl" sz="1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Propanchem</a:t>
            </a:r>
            <a:r>
              <a:rPr lang="es-ES_tradnl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S.A.</a:t>
            </a:r>
          </a:p>
          <a:p>
            <a:pPr marL="182563" indent="-182563">
              <a:lnSpc>
                <a:spcPct val="85000"/>
              </a:lnSpc>
              <a:spcBef>
                <a:spcPct val="30000"/>
              </a:spcBef>
              <a:spcAft>
                <a:spcPts val="600"/>
              </a:spcAft>
              <a:buClr>
                <a:schemeClr val="bg1"/>
              </a:buClr>
              <a:buFont typeface="Arial" pitchFamily="34" charset="0"/>
              <a:buChar char="•"/>
            </a:pPr>
            <a:r>
              <a:rPr lang="es-E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BAYER </a:t>
            </a:r>
            <a:r>
              <a:rPr lang="es-ES" sz="1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MaterialScience</a:t>
            </a:r>
            <a:r>
              <a:rPr lang="es-E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S.L.</a:t>
            </a:r>
          </a:p>
          <a:p>
            <a:pPr marL="182563" indent="-182563">
              <a:lnSpc>
                <a:spcPct val="85000"/>
              </a:lnSpc>
              <a:spcBef>
                <a:spcPct val="30000"/>
              </a:spcBef>
              <a:spcAft>
                <a:spcPts val="600"/>
              </a:spcAft>
              <a:buClr>
                <a:schemeClr val="bg1"/>
              </a:buClr>
              <a:buFont typeface="Arial" pitchFamily="34" charset="0"/>
              <a:buChar char="•"/>
            </a:pPr>
            <a:r>
              <a:rPr lang="es-ES" sz="1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Celanese</a:t>
            </a:r>
            <a:r>
              <a:rPr lang="es-E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1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Chemicals</a:t>
            </a:r>
            <a:r>
              <a:rPr lang="es-E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Ibérica, S.L.</a:t>
            </a:r>
          </a:p>
          <a:p>
            <a:pPr marL="182563" indent="-182563">
              <a:lnSpc>
                <a:spcPct val="85000"/>
              </a:lnSpc>
              <a:spcBef>
                <a:spcPct val="30000"/>
              </a:spcBef>
              <a:spcAft>
                <a:spcPts val="600"/>
              </a:spcAft>
              <a:buClr>
                <a:schemeClr val="bg1"/>
              </a:buClr>
              <a:buFont typeface="Arial" pitchFamily="34" charset="0"/>
              <a:buChar char="•"/>
            </a:pPr>
            <a:r>
              <a:rPr lang="es-ES" sz="1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Clariant</a:t>
            </a:r>
            <a:r>
              <a:rPr lang="es-E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Ibérica, S.A.</a:t>
            </a:r>
          </a:p>
          <a:p>
            <a:pPr marL="182563" indent="-182563">
              <a:lnSpc>
                <a:spcPct val="85000"/>
              </a:lnSpc>
              <a:spcBef>
                <a:spcPct val="30000"/>
              </a:spcBef>
              <a:spcAft>
                <a:spcPts val="600"/>
              </a:spcAft>
              <a:buClr>
                <a:schemeClr val="bg1"/>
              </a:buClr>
              <a:buFont typeface="Arial" pitchFamily="34" charset="0"/>
              <a:buChar char="•"/>
            </a:pPr>
            <a:r>
              <a:rPr lang="es-E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Compañía Logística de Hidrocarburos CLH, S.A.</a:t>
            </a:r>
          </a:p>
          <a:p>
            <a:pPr marL="182563" indent="-182563">
              <a:lnSpc>
                <a:spcPct val="85000"/>
              </a:lnSpc>
              <a:spcBef>
                <a:spcPct val="30000"/>
              </a:spcBef>
              <a:spcAft>
                <a:spcPts val="600"/>
              </a:spcAft>
              <a:buClr>
                <a:schemeClr val="bg1"/>
              </a:buClr>
              <a:buFont typeface="Arial" pitchFamily="34" charset="0"/>
              <a:buChar char="•"/>
            </a:pPr>
            <a:r>
              <a:rPr lang="es-E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DOW </a:t>
            </a:r>
            <a:r>
              <a:rPr lang="es-ES" sz="1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Chemical</a:t>
            </a:r>
            <a:r>
              <a:rPr lang="es-E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Ibérica, S.L.</a:t>
            </a:r>
          </a:p>
          <a:p>
            <a:pPr marL="182563" indent="-182563">
              <a:lnSpc>
                <a:spcPct val="85000"/>
              </a:lnSpc>
              <a:spcBef>
                <a:spcPct val="30000"/>
              </a:spcBef>
              <a:spcAft>
                <a:spcPts val="600"/>
              </a:spcAft>
              <a:buClr>
                <a:schemeClr val="bg1"/>
              </a:buClr>
              <a:buFont typeface="Arial" pitchFamily="34" charset="0"/>
              <a:buChar char="•"/>
            </a:pPr>
            <a:r>
              <a:rPr lang="es-E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E.ON Generación, S.L.</a:t>
            </a:r>
          </a:p>
          <a:p>
            <a:pPr marL="182563" indent="-182563">
              <a:lnSpc>
                <a:spcPct val="85000"/>
              </a:lnSpc>
              <a:spcBef>
                <a:spcPct val="30000"/>
              </a:spcBef>
              <a:spcAft>
                <a:spcPts val="600"/>
              </a:spcAft>
              <a:buClr>
                <a:schemeClr val="bg1"/>
              </a:buClr>
              <a:buFont typeface="Arial" pitchFamily="34" charset="0"/>
              <a:buChar char="•"/>
            </a:pPr>
            <a:r>
              <a:rPr lang="es-ES_tradnl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ERCROS, S.A.</a:t>
            </a:r>
          </a:p>
          <a:p>
            <a:pPr marL="182563" indent="-182563">
              <a:lnSpc>
                <a:spcPct val="85000"/>
              </a:lnSpc>
              <a:spcBef>
                <a:spcPct val="30000"/>
              </a:spcBef>
              <a:spcAft>
                <a:spcPts val="600"/>
              </a:spcAft>
              <a:buClr>
                <a:schemeClr val="bg1"/>
              </a:buClr>
              <a:buFont typeface="Arial" pitchFamily="34" charset="0"/>
              <a:buChar char="•"/>
            </a:pPr>
            <a:r>
              <a:rPr lang="es-ES_tradnl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Industrias Químicas Asociadas, LSB, S.L.</a:t>
            </a:r>
          </a:p>
          <a:p>
            <a:pPr marL="182563" indent="-182563">
              <a:lnSpc>
                <a:spcPct val="85000"/>
              </a:lnSpc>
              <a:spcBef>
                <a:spcPct val="30000"/>
              </a:spcBef>
              <a:spcAft>
                <a:spcPts val="600"/>
              </a:spcAft>
              <a:buClr>
                <a:schemeClr val="bg1"/>
              </a:buClr>
              <a:buFont typeface="Arial" pitchFamily="34" charset="0"/>
              <a:buChar char="•"/>
            </a:pPr>
            <a:r>
              <a:rPr lang="es-ES_tradnl" sz="1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Kemira</a:t>
            </a:r>
            <a:r>
              <a:rPr lang="es-ES_tradnl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Ibérica, S.A.</a:t>
            </a:r>
            <a:r>
              <a:rPr lang="es-E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1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Elyx</a:t>
            </a:r>
            <a:r>
              <a:rPr lang="es-E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1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Polimeros</a:t>
            </a:r>
            <a:r>
              <a:rPr lang="es-E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S.L.</a:t>
            </a:r>
          </a:p>
          <a:p>
            <a:pPr marL="182563" indent="-182563">
              <a:lnSpc>
                <a:spcPct val="85000"/>
              </a:lnSpc>
              <a:spcBef>
                <a:spcPct val="30000"/>
              </a:spcBef>
              <a:spcAft>
                <a:spcPts val="600"/>
              </a:spcAft>
              <a:buClr>
                <a:schemeClr val="bg1"/>
              </a:buClr>
              <a:buFont typeface="Arial" pitchFamily="34" charset="0"/>
              <a:buChar char="•"/>
            </a:pPr>
            <a:r>
              <a:rPr lang="es-ES" sz="1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Elyx</a:t>
            </a:r>
            <a:r>
              <a:rPr lang="es-E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1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Polimeros</a:t>
            </a:r>
            <a:r>
              <a:rPr lang="es-E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S.L.</a:t>
            </a:r>
          </a:p>
          <a:p>
            <a:pPr marL="182563" indent="-182563">
              <a:lnSpc>
                <a:spcPct val="85000"/>
              </a:lnSpc>
              <a:spcBef>
                <a:spcPct val="30000"/>
              </a:spcBef>
              <a:spcAft>
                <a:spcPts val="600"/>
              </a:spcAft>
              <a:buClr>
                <a:schemeClr val="bg1"/>
              </a:buClr>
              <a:buFont typeface="Arial" pitchFamily="34" charset="0"/>
              <a:buChar char="•"/>
            </a:pPr>
            <a:r>
              <a:rPr lang="es-ES" sz="1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Lyondellbasell</a:t>
            </a:r>
            <a:r>
              <a:rPr lang="es-E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1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Poliolefinas</a:t>
            </a:r>
            <a:r>
              <a:rPr lang="es-E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Ibérica, S.L.</a:t>
            </a:r>
          </a:p>
          <a:p>
            <a:pPr marL="182563" indent="-182563">
              <a:lnSpc>
                <a:spcPct val="85000"/>
              </a:lnSpc>
              <a:spcBef>
                <a:spcPct val="30000"/>
              </a:spcBef>
              <a:spcAft>
                <a:spcPts val="600"/>
              </a:spcAft>
              <a:buClr>
                <a:schemeClr val="bg1"/>
              </a:buClr>
              <a:buFont typeface="Arial" pitchFamily="34" charset="0"/>
              <a:buChar char="•"/>
            </a:pPr>
            <a:r>
              <a:rPr lang="es-ES_tradnl" sz="1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Messer</a:t>
            </a:r>
            <a:r>
              <a:rPr lang="es-ES_tradnl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Ibérica de Gases, S.A. Unipersonal </a:t>
            </a:r>
          </a:p>
          <a:p>
            <a:pPr marL="182563" indent="-182563">
              <a:lnSpc>
                <a:spcPct val="85000"/>
              </a:lnSpc>
              <a:spcBef>
                <a:spcPct val="30000"/>
              </a:spcBef>
              <a:spcAft>
                <a:spcPts val="600"/>
              </a:spcAft>
              <a:buClr>
                <a:schemeClr val="bg1"/>
              </a:buClr>
              <a:buFont typeface="Arial" pitchFamily="34" charset="0"/>
              <a:buChar char="•"/>
            </a:pPr>
            <a:r>
              <a:rPr lang="es-ES_tradnl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Productos Asfálticos, S.A. (PROAS)</a:t>
            </a:r>
          </a:p>
          <a:p>
            <a:pPr marL="182563" indent="-182563">
              <a:lnSpc>
                <a:spcPct val="85000"/>
              </a:lnSpc>
              <a:spcBef>
                <a:spcPct val="30000"/>
              </a:spcBef>
              <a:spcAft>
                <a:spcPts val="600"/>
              </a:spcAft>
              <a:buClr>
                <a:schemeClr val="bg1"/>
              </a:buClr>
              <a:buFont typeface="Arial" pitchFamily="34" charset="0"/>
              <a:buChar char="•"/>
            </a:pPr>
            <a:r>
              <a:rPr lang="es-ES_tradnl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REPSOL Butano, S.A.</a:t>
            </a:r>
          </a:p>
          <a:p>
            <a:pPr marL="182563" indent="-182563">
              <a:lnSpc>
                <a:spcPct val="85000"/>
              </a:lnSpc>
              <a:spcBef>
                <a:spcPct val="30000"/>
              </a:spcBef>
              <a:spcAft>
                <a:spcPts val="600"/>
              </a:spcAft>
              <a:buClr>
                <a:schemeClr val="bg1"/>
              </a:buClr>
              <a:buFont typeface="Arial" pitchFamily="34" charset="0"/>
              <a:buChar char="•"/>
            </a:pPr>
            <a:r>
              <a:rPr lang="es-ES_tradnl" sz="1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Sekisui</a:t>
            </a:r>
            <a:r>
              <a:rPr lang="es-ES_tradnl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_tradnl" sz="1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Speciality</a:t>
            </a:r>
            <a:r>
              <a:rPr lang="es-ES_tradnl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_tradnl" sz="1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Chemicals</a:t>
            </a:r>
            <a:r>
              <a:rPr lang="es-ES_tradnl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_tradnl" sz="1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Europe</a:t>
            </a:r>
            <a:r>
              <a:rPr lang="es-ES_tradnl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S.L.</a:t>
            </a:r>
          </a:p>
          <a:p>
            <a:pPr marL="182563" indent="-182563">
              <a:lnSpc>
                <a:spcPct val="85000"/>
              </a:lnSpc>
              <a:spcBef>
                <a:spcPct val="30000"/>
              </a:spcBef>
              <a:spcAft>
                <a:spcPts val="600"/>
              </a:spcAft>
              <a:buClr>
                <a:schemeClr val="bg1"/>
              </a:buClr>
              <a:buFont typeface="Arial" pitchFamily="34" charset="0"/>
              <a:buChar char="•"/>
            </a:pPr>
            <a:r>
              <a:rPr lang="es-ES_tradnl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Tarragona </a:t>
            </a:r>
            <a:r>
              <a:rPr lang="es-ES_tradnl" sz="1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Power</a:t>
            </a:r>
            <a:r>
              <a:rPr lang="es-ES_tradnl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S.L.</a:t>
            </a:r>
            <a:endParaRPr lang="es-ES" sz="1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182563" indent="-182563">
              <a:lnSpc>
                <a:spcPct val="85000"/>
              </a:lnSpc>
              <a:spcBef>
                <a:spcPct val="30000"/>
              </a:spcBef>
              <a:spcAft>
                <a:spcPts val="600"/>
              </a:spcAft>
              <a:buClr>
                <a:schemeClr val="bg1"/>
              </a:buClr>
              <a:buFont typeface="Arial" pitchFamily="34" charset="0"/>
              <a:buChar char="•"/>
            </a:pPr>
            <a:r>
              <a:rPr lang="es-ES_tradnl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Terminales Portuarias, S.L.</a:t>
            </a:r>
          </a:p>
          <a:p>
            <a:pPr marL="182563" indent="-182563">
              <a:lnSpc>
                <a:spcPct val="85000"/>
              </a:lnSpc>
              <a:spcBef>
                <a:spcPct val="30000"/>
              </a:spcBef>
              <a:spcAft>
                <a:spcPts val="600"/>
              </a:spcAft>
              <a:buClr>
                <a:schemeClr val="bg1"/>
              </a:buClr>
              <a:buFont typeface="Arial" pitchFamily="34" charset="0"/>
              <a:buChar char="•"/>
            </a:pPr>
            <a:r>
              <a:rPr lang="es-ES_tradnl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Terminales Químicos, S.A.</a:t>
            </a:r>
          </a:p>
          <a:p>
            <a:pPr marL="182563" indent="-182563">
              <a:lnSpc>
                <a:spcPct val="85000"/>
              </a:lnSpc>
              <a:spcBef>
                <a:spcPct val="30000"/>
              </a:spcBef>
              <a:spcAft>
                <a:spcPts val="600"/>
              </a:spcAft>
              <a:buClr>
                <a:schemeClr val="bg1"/>
              </a:buClr>
              <a:buFont typeface="Arial" pitchFamily="34" charset="0"/>
              <a:buChar char="•"/>
            </a:pPr>
            <a:r>
              <a:rPr lang="es-ES_tradnl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Transformadora De Etileno, AIE</a:t>
            </a:r>
          </a:p>
          <a:p>
            <a:pPr marL="182563" indent="-182563">
              <a:lnSpc>
                <a:spcPct val="85000"/>
              </a:lnSpc>
              <a:spcBef>
                <a:spcPct val="30000"/>
              </a:spcBef>
              <a:spcAft>
                <a:spcPts val="600"/>
              </a:spcAft>
              <a:buClr>
                <a:schemeClr val="bg1"/>
              </a:buClr>
              <a:buFont typeface="Arial" pitchFamily="34" charset="0"/>
              <a:buChar char="•"/>
            </a:pPr>
            <a:r>
              <a:rPr lang="es-ES_tradnl" sz="1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Vinilis</a:t>
            </a:r>
            <a:r>
              <a:rPr lang="es-ES_tradnl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S.A.</a:t>
            </a:r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353AD9-5769-484C-A538-BC32D6FB7627}" type="slidenum">
              <a:rPr lang="es-ES" smtClean="0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050278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1" descr="C:\Documents and Settings\ecanals\Configuración local\Archivos temporales de Internet\Content.IE5\51W2BJPT\MPj0396031000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381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CuadroTexto"/>
          <p:cNvSpPr txBox="1"/>
          <p:nvPr/>
        </p:nvSpPr>
        <p:spPr>
          <a:xfrm>
            <a:off x="1571604" y="5286388"/>
            <a:ext cx="6429420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4800" dirty="0">
                <a:effectLst>
                  <a:reflection blurRad="6350" stA="55000" endA="300" endPos="45500" dir="5400000" sy="-100000" algn="bl" rotWithShape="0"/>
                </a:effectLst>
              </a:rPr>
              <a:t>¿QUÉ FABRICAMOS?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2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758" y="1583127"/>
            <a:ext cx="4572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189" y="3429000"/>
            <a:ext cx="4572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6192" y="0"/>
            <a:ext cx="4572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6192" y="1593067"/>
            <a:ext cx="4572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9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2683" y="3429000"/>
            <a:ext cx="4572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20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0"/>
            <a:ext cx="4572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21" name="Picture 9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529200"/>
            <a:ext cx="4572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23" name="Picture 1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6683" y="3429000"/>
            <a:ext cx="4572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665" y="1528264"/>
            <a:ext cx="4572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24" name="Picture 1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2138" y="1280868"/>
            <a:ext cx="5728352" cy="429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353AD9-5769-484C-A538-BC32D6FB7627}" type="slidenum">
              <a:rPr lang="es-ES" smtClean="0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236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3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3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3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A_ghyFH002fHgAjB.atKQ"/>
</p:tagLst>
</file>

<file path=ppt/theme/theme1.xml><?xml version="1.0" encoding="utf-8"?>
<a:theme xmlns:a="http://schemas.openxmlformats.org/drawingml/2006/main" name="BASF Design">
  <a:themeElements>
    <a:clrScheme name="BASF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65AC1E"/>
      </a:accent1>
      <a:accent2>
        <a:srgbClr val="89DC36"/>
      </a:accent2>
      <a:accent3>
        <a:srgbClr val="FFFFFF"/>
      </a:accent3>
      <a:accent4>
        <a:srgbClr val="000000"/>
      </a:accent4>
      <a:accent5>
        <a:srgbClr val="B8D2AB"/>
      </a:accent5>
      <a:accent6>
        <a:srgbClr val="7CC730"/>
      </a:accent6>
      <a:hlink>
        <a:srgbClr val="A3CD78"/>
      </a:hlink>
      <a:folHlink>
        <a:srgbClr val="CFF1AD"/>
      </a:folHlink>
    </a:clrScheme>
    <a:fontScheme name="BASF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ASF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65AC1E"/>
        </a:accent1>
        <a:accent2>
          <a:srgbClr val="89DC36"/>
        </a:accent2>
        <a:accent3>
          <a:srgbClr val="FFFFFF"/>
        </a:accent3>
        <a:accent4>
          <a:srgbClr val="000000"/>
        </a:accent4>
        <a:accent5>
          <a:srgbClr val="B8D2AB"/>
        </a:accent5>
        <a:accent6>
          <a:srgbClr val="7CC730"/>
        </a:accent6>
        <a:hlink>
          <a:srgbClr val="A3CD78"/>
        </a:hlink>
        <a:folHlink>
          <a:srgbClr val="CFF1A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SF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65AC1E"/>
        </a:accent1>
        <a:accent2>
          <a:srgbClr val="89DC36"/>
        </a:accent2>
        <a:accent3>
          <a:srgbClr val="FFFFFF"/>
        </a:accent3>
        <a:accent4>
          <a:srgbClr val="000000"/>
        </a:accent4>
        <a:accent5>
          <a:srgbClr val="B8D2AB"/>
        </a:accent5>
        <a:accent6>
          <a:srgbClr val="7CC730"/>
        </a:accent6>
        <a:hlink>
          <a:srgbClr val="A3CD78"/>
        </a:hlink>
        <a:folHlink>
          <a:srgbClr val="CFF1A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iseño predeterminad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65AC1E"/>
      </a:accent1>
      <a:accent2>
        <a:srgbClr val="89DC36"/>
      </a:accent2>
      <a:accent3>
        <a:srgbClr val="FFFFFF"/>
      </a:accent3>
      <a:accent4>
        <a:srgbClr val="000000"/>
      </a:accent4>
      <a:accent5>
        <a:srgbClr val="B8D2AB"/>
      </a:accent5>
      <a:accent6>
        <a:srgbClr val="7CC730"/>
      </a:accent6>
      <a:hlink>
        <a:srgbClr val="A3CD78"/>
      </a:hlink>
      <a:folHlink>
        <a:srgbClr val="CFF1AD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65AC1E"/>
      </a:accent1>
      <a:accent2>
        <a:srgbClr val="89DC36"/>
      </a:accent2>
      <a:accent3>
        <a:srgbClr val="FFFFFF"/>
      </a:accent3>
      <a:accent4>
        <a:srgbClr val="000000"/>
      </a:accent4>
      <a:accent5>
        <a:srgbClr val="B8D2AB"/>
      </a:accent5>
      <a:accent6>
        <a:srgbClr val="7CC730"/>
      </a:accent6>
      <a:hlink>
        <a:srgbClr val="A3CD78"/>
      </a:hlink>
      <a:folHlink>
        <a:srgbClr val="CFF1AD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Diseño predeterminado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T_x00ed_tol_x0020_de_x0020_la_x0020_Jornada xmlns="59c06a62-f091-41df-a985-fff88864ee67" xsi:nil="true"/>
    <Autor xmlns="59c06a62-f091-41df-a985-fff88864ee67" xsi:nil="true"/>
    <Categoria xmlns="6b2035ed-78fb-41cb-9426-65ae07015f0b">5</Categoria>
    <Data xmlns="59c06a62-f091-41df-a985-fff88864ee67" xsi:nil="true"/>
    <Publicar xmlns="59c06a62-f091-41df-a985-fff88864ee67">false</Publicar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57BD56D213E94146B85BC1764DF091B0" ma:contentTypeVersion="20" ma:contentTypeDescription="Crear nuevo documento." ma:contentTypeScope="" ma:versionID="2c53d8f1851f2ff02ac0c8951844faad">
  <xsd:schema xmlns:xsd="http://www.w3.org/2001/XMLSchema" xmlns:xs="http://www.w3.org/2001/XMLSchema" xmlns:p="http://schemas.microsoft.com/office/2006/metadata/properties" xmlns:ns1="http://schemas.microsoft.com/sharepoint/v3" xmlns:ns2="6b2035ed-78fb-41cb-9426-65ae07015f0b" xmlns:ns3="59c06a62-f091-41df-a985-fff88864ee67" targetNamespace="http://schemas.microsoft.com/office/2006/metadata/properties" ma:root="true" ma:fieldsID="1216e9d25357ee02a7853e0f4d3e64a8" ns1:_="" ns2:_="" ns3:_="">
    <xsd:import namespace="http://schemas.microsoft.com/sharepoint/v3"/>
    <xsd:import namespace="6b2035ed-78fb-41cb-9426-65ae07015f0b"/>
    <xsd:import namespace="59c06a62-f091-41df-a985-fff88864ee67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Categoria" minOccurs="0"/>
                <xsd:element ref="ns3:Categoria_x003a_Codigo" minOccurs="0"/>
                <xsd:element ref="ns3:Autor" minOccurs="0"/>
                <xsd:element ref="ns3:T_x00ed_tol_x0020_de_x0020_la_x0020_Jornada" minOccurs="0"/>
                <xsd:element ref="ns3:Data" minOccurs="0"/>
                <xsd:element ref="ns3:Publica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2" nillable="true" ma:displayName="Fecha de inicio programada" ma:description="" ma:hidden="true" ma:internalName="PublishingStartDate">
      <xsd:simpleType>
        <xsd:restriction base="dms:Unknown"/>
      </xsd:simpleType>
    </xsd:element>
    <xsd:element name="PublishingExpirationDate" ma:index="3" nillable="true" ma:displayName="Fecha de finalización programada" ma:description="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b2035ed-78fb-41cb-9426-65ae07015f0b" elementFormDefault="qualified">
    <xsd:import namespace="http://schemas.microsoft.com/office/2006/documentManagement/types"/>
    <xsd:import namespace="http://schemas.microsoft.com/office/infopath/2007/PartnerControls"/>
    <xsd:element name="Categoria" ma:index="10" nillable="true" ma:displayName="Categoria" ma:list="{1f54a95e-e9c6-4f07-830b-039441b294ab}" ma:internalName="Categoria" ma:readOnly="false" ma:showField="DescripcionCAT" ma:web="6b2035ed-78fb-41cb-9426-65ae07015f0b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c06a62-f091-41df-a985-fff88864ee67" elementFormDefault="qualified">
    <xsd:import namespace="http://schemas.microsoft.com/office/2006/documentManagement/types"/>
    <xsd:import namespace="http://schemas.microsoft.com/office/infopath/2007/PartnerControls"/>
    <xsd:element name="Categoria_x003a_Codigo" ma:index="11" nillable="true" ma:displayName="Categoria:Codigo" ma:list="{1f54a95e-e9c6-4f07-830b-039441b294ab}" ma:internalName="Categoria_x003a_Codigo0" ma:readOnly="true" ma:showField="Title" ma:web="6b2035ed-78fb-41cb-9426-65ae07015f0b">
      <xsd:simpleType>
        <xsd:restriction base="dms:Lookup"/>
      </xsd:simpleType>
    </xsd:element>
    <xsd:element name="Autor" ma:index="12" nillable="true" ma:displayName="Autor" ma:internalName="Autor0">
      <xsd:simpleType>
        <xsd:restriction base="dms:Text">
          <xsd:maxLength value="255"/>
        </xsd:restriction>
      </xsd:simpleType>
    </xsd:element>
    <xsd:element name="T_x00ed_tol_x0020_de_x0020_la_x0020_Jornada" ma:index="13" nillable="true" ma:displayName="Títol de la Jornada" ma:internalName="T_x00ed_tol_x0020_de_x0020_la_x0020_Jornada0">
      <xsd:simpleType>
        <xsd:restriction base="dms:Text">
          <xsd:maxLength value="255"/>
        </xsd:restriction>
      </xsd:simpleType>
    </xsd:element>
    <xsd:element name="Data" ma:index="14" nillable="true" ma:displayName="Data" ma:format="DateOnly" ma:internalName="Data0">
      <xsd:simpleType>
        <xsd:restriction base="dms:DateTime"/>
      </xsd:simpleType>
    </xsd:element>
    <xsd:element name="Publicar" ma:index="15" nillable="true" ma:displayName="Publicar" ma:default="0" ma:internalName="Publicar0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6" ma:displayName="Tipo de contenido"/>
        <xsd:element ref="dc:title" minOccurs="0" maxOccurs="1" ma:index="1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AA10CAE-98D0-4B4E-AE8B-232754750359}"/>
</file>

<file path=customXml/itemProps2.xml><?xml version="1.0" encoding="utf-8"?>
<ds:datastoreItem xmlns:ds="http://schemas.openxmlformats.org/officeDocument/2006/customXml" ds:itemID="{FF2628A6-FE8B-4C9B-9C8D-1130FA50A17B}"/>
</file>

<file path=customXml/itemProps3.xml><?xml version="1.0" encoding="utf-8"?>
<ds:datastoreItem xmlns:ds="http://schemas.openxmlformats.org/officeDocument/2006/customXml" ds:itemID="{2256DDE7-7CF3-40B0-B096-509796A33E26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858</Words>
  <Application>Microsoft Office PowerPoint</Application>
  <PresentationFormat>Presentación en pantalla (4:3)</PresentationFormat>
  <Paragraphs>308</Paragraphs>
  <Slides>17</Slides>
  <Notes>4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diapositiva</vt:lpstr>
      </vt:variant>
      <vt:variant>
        <vt:i4>17</vt:i4>
      </vt:variant>
    </vt:vector>
  </HeadingPairs>
  <TitlesOfParts>
    <vt:vector size="19" baseType="lpstr">
      <vt:lpstr>BASF Design</vt:lpstr>
      <vt:lpstr>1_Diseño predeterminado</vt:lpstr>
      <vt:lpstr>Presentación de PowerPoint</vt:lpstr>
      <vt:lpstr>Presentación de PowerPoint</vt:lpstr>
      <vt:lpstr>Industria química en Tarragona</vt:lpstr>
      <vt:lpstr>Factor humano</vt:lpstr>
      <vt:lpstr>Seguridad, Tolerancia Cero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PRODUCTION SITE TARRAGONA European Sites and Target Markets</vt:lpstr>
      <vt:lpstr>Presentación de PowerPoint</vt:lpstr>
      <vt:lpstr>Presentación de PowerPoint</vt:lpstr>
      <vt:lpstr>3. Plantas de producción</vt:lpstr>
      <vt:lpstr>DIR 2012/18/UE VISION DESDE BASF</vt:lpstr>
      <vt:lpstr>DIR 2012/18/UE VISION DESDE BASF</vt:lpstr>
      <vt:lpstr>Presentación de PowerPoint</vt:lpstr>
    </vt:vector>
  </TitlesOfParts>
  <Company>BASF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Seveso III Implicaciones en BASF</dc:title>
  <dc:creator>Estud001</dc:creator>
  <cp:lastModifiedBy>LUIS MANUEL VICO</cp:lastModifiedBy>
  <cp:revision>150</cp:revision>
  <cp:lastPrinted>2013-05-17T10:30:12Z</cp:lastPrinted>
  <dcterms:created xsi:type="dcterms:W3CDTF">2010-08-17T09:08:54Z</dcterms:created>
  <dcterms:modified xsi:type="dcterms:W3CDTF">2013-06-09T10:03:40Z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BASF_Wizard">
    <vt:bool>true</vt:bool>
  </property>
  <property fmtid="{D5CDD505-2E9C-101B-9397-08002B2CF9AE}" pid="3" name="_BASF_Wizard_Datum">
    <vt:lpwstr>23/08/2010</vt:lpwstr>
  </property>
  <property fmtid="{D5CDD505-2E9C-101B-9397-08002B2CF9AE}" pid="4" name="_BASF_Wizard_Fusszeile">
    <vt:lpwstr/>
  </property>
  <property fmtid="{D5CDD505-2E9C-101B-9397-08002B2CF9AE}" pid="5" name="_BASF_Wizard_Seitenzahl">
    <vt:bool>true</vt:bool>
  </property>
  <property fmtid="{D5CDD505-2E9C-101B-9397-08002B2CF9AE}" pid="6" name="_BASF_Wizard_NichtTitel">
    <vt:bool>false</vt:bool>
  </property>
  <property fmtid="{D5CDD505-2E9C-101B-9397-08002B2CF9AE}" pid="7" name="_BASF_Wizard_DokAnzeige">
    <vt:bool>false</vt:bool>
  </property>
  <property fmtid="{D5CDD505-2E9C-101B-9397-08002B2CF9AE}" pid="8" name="_BASF_Wizard_DokNurName">
    <vt:bool>true</vt:bool>
  </property>
  <property fmtid="{D5CDD505-2E9C-101B-9397-08002B2CF9AE}" pid="9" name="_BASF_Wizard_DokNameDir">
    <vt:bool>false</vt:bool>
  </property>
  <property fmtid="{D5CDD505-2E9C-101B-9397-08002B2CF9AE}" pid="10" name="_BASF_Wizard_Unternehmensfarbe">
    <vt:i4>4</vt:i4>
  </property>
  <property fmtid="{D5CDD505-2E9C-101B-9397-08002B2CF9AE}" pid="11" name="_BASF_Wizard_Farbskala">
    <vt:i4>0</vt:i4>
  </property>
  <property fmtid="{D5CDD505-2E9C-101B-9397-08002B2CF9AE}" pid="12" name="_BASF_Wizard_Folienmaster">
    <vt:i4>0</vt:i4>
  </property>
  <property fmtid="{D5CDD505-2E9C-101B-9397-08002B2CF9AE}" pid="13" name="_BASF_Wizard_Titelmaster">
    <vt:i4>6</vt:i4>
  </property>
  <property fmtid="{D5CDD505-2E9C-101B-9397-08002B2CF9AE}" pid="14" name="_BASF_Wizard_Slogan">
    <vt:lpwstr/>
  </property>
  <property fmtid="{D5CDD505-2E9C-101B-9397-08002B2CF9AE}" pid="15" name="_BASF_Wizard_Slogan_fett">
    <vt:bool>false</vt:bool>
  </property>
  <property fmtid="{D5CDD505-2E9C-101B-9397-08002B2CF9AE}" pid="16" name="_BASF_Wizard_Slogan_kursiv">
    <vt:bool>false</vt:bool>
  </property>
  <property fmtid="{D5CDD505-2E9C-101B-9397-08002B2CF9AE}" pid="17" name="_BASF_Wizard_Slogan_Unterstrichen">
    <vt:bool>false</vt:bool>
  </property>
  <property fmtid="{D5CDD505-2E9C-101B-9397-08002B2CF9AE}" pid="18" name="_BASF_Wizard_Slogan_FontName">
    <vt:lpwstr>Arial</vt:lpwstr>
  </property>
  <property fmtid="{D5CDD505-2E9C-101B-9397-08002B2CF9AE}" pid="19" name="_BASF_Wizard_Slogan_FontSize">
    <vt:r8>9</vt:r8>
  </property>
  <property fmtid="{D5CDD505-2E9C-101B-9397-08002B2CF9AE}" pid="20" name="_BASF_Wizard_Slogan_Color">
    <vt:i4>-16777216</vt:i4>
  </property>
  <property fmtid="{D5CDD505-2E9C-101B-9397-08002B2CF9AE}" pid="21" name="_BASF_Wizard_Klasse">
    <vt:i4>0</vt:i4>
  </property>
  <property fmtid="{D5CDD505-2E9C-101B-9397-08002B2CF9AE}" pid="22" name="_BASF_Classification_HeaderFooterText">
    <vt:lpwstr/>
  </property>
  <property fmtid="{D5CDD505-2E9C-101B-9397-08002B2CF9AE}" pid="23" name="_BASF_Classification_Language">
    <vt:i4>1040</vt:i4>
  </property>
  <property fmtid="{D5CDD505-2E9C-101B-9397-08002B2CF9AE}" pid="24" name="_BASF_Wizard_Version">
    <vt:lpwstr>5.0.14</vt:lpwstr>
  </property>
  <property fmtid="{D5CDD505-2E9C-101B-9397-08002B2CF9AE}" pid="25" name="_BASF_Wizard_PresTyp">
    <vt:i4>2</vt:i4>
  </property>
  <property fmtid="{D5CDD505-2E9C-101B-9397-08002B2CF9AE}" pid="26" name="_BASF_Wizard_Photo">
    <vt:i4>0</vt:i4>
  </property>
  <property fmtid="{D5CDD505-2E9C-101B-9397-08002B2CF9AE}" pid="27" name="_BASF_BackPicture">
    <vt:lpwstr/>
  </property>
  <property fmtid="{D5CDD505-2E9C-101B-9397-08002B2CF9AE}" pid="28" name="ContentTypeId">
    <vt:lpwstr>0x01010057BD56D213E94146B85BC1764DF091B0</vt:lpwstr>
  </property>
  <property fmtid="{D5CDD505-2E9C-101B-9397-08002B2CF9AE}" pid="29" name="Order">
    <vt:r8>1500</vt:r8>
  </property>
  <property fmtid="{D5CDD505-2E9C-101B-9397-08002B2CF9AE}" pid="30" name="xd_Signature">
    <vt:bool>false</vt:bool>
  </property>
  <property fmtid="{D5CDD505-2E9C-101B-9397-08002B2CF9AE}" pid="31" name="xd_ProgID">
    <vt:lpwstr/>
  </property>
  <property fmtid="{D5CDD505-2E9C-101B-9397-08002B2CF9AE}" pid="32" name="_SourceUrl">
    <vt:lpwstr/>
  </property>
  <property fmtid="{D5CDD505-2E9C-101B-9397-08002B2CF9AE}" pid="33" name="_SharedFileIndex">
    <vt:lpwstr/>
  </property>
  <property fmtid="{D5CDD505-2E9C-101B-9397-08002B2CF9AE}" pid="34" name="TemplateUrl">
    <vt:lpwstr/>
  </property>
  <property fmtid="{D5CDD505-2E9C-101B-9397-08002B2CF9AE}" pid="35" name="Títol de la Jornada">
    <vt:lpwstr>SEVESO III: Reforma de la Directiva de Accidentes Graves</vt:lpwstr>
  </property>
  <property fmtid="{D5CDD505-2E9C-101B-9397-08002B2CF9AE}" pid="36" name="Autor">
    <vt:lpwstr>L. Vico</vt:lpwstr>
  </property>
  <property fmtid="{D5CDD505-2E9C-101B-9397-08002B2CF9AE}" pid="37" name="Categoria">
    <vt:lpwstr>5</vt:lpwstr>
  </property>
  <property fmtid="{D5CDD505-2E9C-101B-9397-08002B2CF9AE}" pid="38" name="Data">
    <vt:filetime>2013-06-09T22:00:00Z</vt:filetime>
  </property>
  <property fmtid="{D5CDD505-2E9C-101B-9397-08002B2CF9AE}" pid="39" name="Publicar">
    <vt:bool>true</vt:bool>
  </property>
</Properties>
</file>