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2" r:id="rId2"/>
    <p:sldId id="289" r:id="rId3"/>
    <p:sldId id="283" r:id="rId4"/>
    <p:sldId id="280" r:id="rId5"/>
    <p:sldId id="290" r:id="rId6"/>
    <p:sldId id="282" r:id="rId7"/>
    <p:sldId id="301" r:id="rId8"/>
    <p:sldId id="284" r:id="rId9"/>
    <p:sldId id="297" r:id="rId10"/>
    <p:sldId id="270" r:id="rId11"/>
    <p:sldId id="271" r:id="rId12"/>
    <p:sldId id="272" r:id="rId13"/>
    <p:sldId id="298" r:id="rId14"/>
    <p:sldId id="300" r:id="rId15"/>
    <p:sldId id="273" r:id="rId16"/>
    <p:sldId id="291" r:id="rId17"/>
    <p:sldId id="259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300"/>
    <a:srgbClr val="373A36"/>
    <a:srgbClr val="545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94690"/>
  </p:normalViewPr>
  <p:slideViewPr>
    <p:cSldViewPr showGuides="1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9C0B9-3794-CB4A-9AE2-E2C914A8BE34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2158A-C717-AC4F-9F35-A56599B07F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81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2158A-C717-AC4F-9F35-A56599B07FC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71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2158A-C717-AC4F-9F35-A56599B07FC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30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2158A-C717-AC4F-9F35-A56599B07FC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36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2158A-C717-AC4F-9F35-A56599B07FC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77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2158A-C717-AC4F-9F35-A56599B07FC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02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2158A-C717-AC4F-9F35-A56599B07FC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49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2158A-C717-AC4F-9F35-A56599B07FC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25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D483-32D8-4993-BB66-8204D5F2C731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CA9-AC72-4F18-815C-C418851CF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77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D483-32D8-4993-BB66-8204D5F2C731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CA9-AC72-4F18-815C-C418851CF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23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D483-32D8-4993-BB66-8204D5F2C731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CA9-AC72-4F18-815C-C418851CF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D483-32D8-4993-BB66-8204D5F2C731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CA9-AC72-4F18-815C-C418851CF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6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D483-32D8-4993-BB66-8204D5F2C731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CA9-AC72-4F18-815C-C418851CF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49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D483-32D8-4993-BB66-8204D5F2C731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CA9-AC72-4F18-815C-C418851CF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72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D483-32D8-4993-BB66-8204D5F2C731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CA9-AC72-4F18-815C-C418851CF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1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D483-32D8-4993-BB66-8204D5F2C731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CA9-AC72-4F18-815C-C418851CF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67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D483-32D8-4993-BB66-8204D5F2C731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CA9-AC72-4F18-815C-C418851CF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79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D483-32D8-4993-BB66-8204D5F2C731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CA9-AC72-4F18-815C-C418851CF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2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D483-32D8-4993-BB66-8204D5F2C731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CA9-AC72-4F18-815C-C418851CF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93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3D483-32D8-4993-BB66-8204D5F2C731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8CA9-AC72-4F18-815C-C418851CF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43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597" y="5282663"/>
            <a:ext cx="8838803" cy="242486"/>
          </a:xfrm>
          <a:prstGeom prst="rect">
            <a:avLst/>
          </a:prstGeom>
        </p:spPr>
      </p:pic>
      <p:pic>
        <p:nvPicPr>
          <p:cNvPr id="6" name="Imagen 5" descr="Imagen que contiene edificio, hombre, equipaje, caminando&#10;&#10;Descripción generada automáticamente">
            <a:extLst>
              <a:ext uri="{FF2B5EF4-FFF2-40B4-BE49-F238E27FC236}">
                <a16:creationId xmlns:a16="http://schemas.microsoft.com/office/drawing/2014/main" id="{E9DBC8A8-2542-094B-AB18-3A9C925FF1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t="8353" r="12101" b="32250"/>
          <a:stretch/>
        </p:blipFill>
        <p:spPr>
          <a:xfrm>
            <a:off x="-1" y="-461"/>
            <a:ext cx="9144001" cy="530166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43" y="5805264"/>
            <a:ext cx="2157307" cy="354705"/>
          </a:xfrm>
          <a:prstGeom prst="rect">
            <a:avLst/>
          </a:prstGeom>
        </p:spPr>
      </p:pic>
      <p:sp>
        <p:nvSpPr>
          <p:cNvPr id="12" name="1 Rectángulo">
            <a:extLst>
              <a:ext uri="{FF2B5EF4-FFF2-40B4-BE49-F238E27FC236}">
                <a16:creationId xmlns:a16="http://schemas.microsoft.com/office/drawing/2014/main" id="{59B6F81C-E884-944D-A410-77CA1862A3A2}"/>
              </a:ext>
            </a:extLst>
          </p:cNvPr>
          <p:cNvSpPr/>
          <p:nvPr/>
        </p:nvSpPr>
        <p:spPr>
          <a:xfrm>
            <a:off x="5724128" y="1628800"/>
            <a:ext cx="2875113" cy="18002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outerShdw blurRad="292100" dist="139700" dir="2700000" sx="97000" sy="97000" algn="tl" rotWithShape="0">
              <a:schemeClr val="bg1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5724128" y="1951672"/>
            <a:ext cx="267265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>
                <a:latin typeface="Gobold Thin" pitchFamily="2" charset="0"/>
              </a:rPr>
              <a:t>LA CONSULTORÍA</a:t>
            </a:r>
            <a:br>
              <a:rPr lang="es-ES" sz="2400" dirty="0">
                <a:latin typeface="Gobold Thin" pitchFamily="2" charset="0"/>
              </a:rPr>
            </a:br>
            <a:r>
              <a:rPr lang="es-ES" sz="2400" dirty="0">
                <a:latin typeface="Gobold Thin" pitchFamily="2" charset="0"/>
              </a:rPr>
              <a:t>QUE NECESITAS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latin typeface="Gobold Thin" pitchFamily="2" charset="0"/>
              </a:rPr>
              <a:t>A TU MEDIDA Y ALCANCE</a:t>
            </a:r>
          </a:p>
        </p:txBody>
      </p:sp>
    </p:spTree>
    <p:extLst>
      <p:ext uri="{BB962C8B-B14F-4D97-AF65-F5344CB8AC3E}">
        <p14:creationId xmlns:p14="http://schemas.microsoft.com/office/powerpoint/2010/main" val="167487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936"/>
            <a:ext cx="899592" cy="5993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6" r="39531"/>
          <a:stretch/>
        </p:blipFill>
        <p:spPr>
          <a:xfrm>
            <a:off x="6228184" y="3572"/>
            <a:ext cx="2915816" cy="5990827"/>
          </a:xfrm>
          <a:prstGeom prst="rect">
            <a:avLst/>
          </a:prstGeom>
        </p:spPr>
      </p:pic>
      <p:sp>
        <p:nvSpPr>
          <p:cNvPr id="18" name="1 Rectángulo">
            <a:extLst>
              <a:ext uri="{FF2B5EF4-FFF2-40B4-BE49-F238E27FC236}">
                <a16:creationId xmlns:a16="http://schemas.microsoft.com/office/drawing/2014/main" id="{C0A74490-B716-0D48-A9A8-9A38FA90882D}"/>
              </a:ext>
            </a:extLst>
          </p:cNvPr>
          <p:cNvSpPr/>
          <p:nvPr/>
        </p:nvSpPr>
        <p:spPr>
          <a:xfrm>
            <a:off x="251519" y="2996952"/>
            <a:ext cx="7877561" cy="27363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sx="97000" sy="97000" algn="tl" rotWithShape="0">
              <a:schemeClr val="bg1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12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332656"/>
            <a:ext cx="5040560" cy="258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3000" dirty="0">
                <a:latin typeface="Gobold Thin" pitchFamily="2" charset="0"/>
              </a:rPr>
              <a:t>¿quieres poner en orden tu cumplimiento normativo?</a:t>
            </a:r>
          </a:p>
          <a:p>
            <a:pPr fontAlgn="ctr"/>
            <a:endParaRPr lang="es-ES" sz="800" dirty="0">
              <a:latin typeface="Gobold Thin" pitchFamily="2" charset="0"/>
            </a:endParaRPr>
          </a:p>
          <a:p>
            <a:pPr fontAlgn="ctr">
              <a:spcAft>
                <a:spcPts val="600"/>
              </a:spcAft>
            </a:pPr>
            <a:r>
              <a:rPr lang="es-ES" sz="2400" dirty="0">
                <a:solidFill>
                  <a:srgbClr val="FF8300"/>
                </a:solidFill>
                <a:latin typeface="Gobold Thin" pitchFamily="2" charset="0"/>
              </a:rPr>
              <a:t>servicio </a:t>
            </a:r>
            <a:r>
              <a:rPr lang="es-ES" sz="2400" dirty="0" err="1">
                <a:solidFill>
                  <a:srgbClr val="FF8300"/>
                </a:solidFill>
                <a:latin typeface="Gobold Thin" pitchFamily="2" charset="0"/>
              </a:rPr>
              <a:t>compliance</a:t>
            </a:r>
            <a:endParaRPr lang="es-ES" sz="2400" dirty="0">
              <a:solidFill>
                <a:srgbClr val="FF8300"/>
              </a:solidFill>
              <a:latin typeface="Gobold Thin" pitchFamily="2" charset="0"/>
            </a:endParaRPr>
          </a:p>
          <a:p>
            <a:pPr fontAlgn="ctr">
              <a:spcAft>
                <a:spcPts val="600"/>
              </a:spcAft>
            </a:pPr>
            <a:r>
              <a:rPr lang="es-ES" dirty="0">
                <a:latin typeface="Gobold Thin" pitchFamily="2" charset="0"/>
              </a:rPr>
              <a:t>la solución definitiva que necesitas</a:t>
            </a:r>
          </a:p>
          <a:p>
            <a:pPr fontAlgn="ctr"/>
            <a:r>
              <a:rPr lang="es-ES" sz="1050" dirty="0">
                <a:latin typeface="Helvetica" panose="020B0604020202020204" pitchFamily="34" charset="0"/>
              </a:rPr>
              <a:t>Te ofrecemos un servicio integral y completo de adaptación a las diversas normativas que afectan a tu actividad. Fácil, rápido y con total seguridad. </a:t>
            </a:r>
          </a:p>
          <a:p>
            <a:pPr fontAlgn="ctr"/>
            <a:r>
              <a:rPr lang="es-ES" sz="1050" dirty="0">
                <a:latin typeface="Helvetica" panose="020B0604020202020204" pitchFamily="34" charset="0"/>
              </a:rPr>
              <a:t>Para que tu puedas ocuparte de lo que realmente te interesa, tu negocio.</a:t>
            </a:r>
          </a:p>
          <a:p>
            <a:pPr>
              <a:spcAft>
                <a:spcPts val="1200"/>
              </a:spcAft>
            </a:pPr>
            <a:endParaRPr lang="es-ES" sz="1050" dirty="0">
              <a:latin typeface="Helvetica" panose="020B0604020202020204" pitchFamily="34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723452"/>
            <a:ext cx="1440160" cy="189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900"/>
              </a:spcAft>
            </a:pPr>
            <a:r>
              <a:rPr lang="es-ES" sz="1200" dirty="0" err="1">
                <a:solidFill>
                  <a:srgbClr val="FF8300"/>
                </a:solidFill>
                <a:latin typeface="Gobold Thin" pitchFamily="2" charset="0"/>
              </a:rPr>
              <a:t>prl</a:t>
            </a:r>
            <a:endParaRPr lang="es-ES" sz="1200" dirty="0">
              <a:solidFill>
                <a:srgbClr val="FF8300"/>
              </a:solidFill>
              <a:latin typeface="Gobold Thin" pitchFamily="2" charset="0"/>
            </a:endParaRPr>
          </a:p>
          <a:p>
            <a:pPr algn="ctr" fontAlgn="ctr">
              <a:spcAft>
                <a:spcPts val="900"/>
              </a:spcAft>
            </a:pPr>
            <a:r>
              <a:rPr lang="es-ES" sz="1200" dirty="0">
                <a:latin typeface="Gobold Thin" pitchFamily="2" charset="0"/>
              </a:rPr>
              <a:t>servicio de prevención de riesgos laborales</a:t>
            </a:r>
          </a:p>
          <a:p>
            <a:pPr algn="ctr">
              <a:spcAft>
                <a:spcPts val="600"/>
              </a:spcAft>
            </a:pPr>
            <a:r>
              <a:rPr lang="es-ES" sz="900" dirty="0">
                <a:latin typeface="Helvetica" panose="020B0604020202020204" pitchFamily="34" charset="0"/>
              </a:rPr>
              <a:t>Protege la seguridad y la salud de tus empleados frente a los riesgos derivados de sus condiciones de trabajo.</a:t>
            </a:r>
          </a:p>
        </p:txBody>
      </p:sp>
      <p:sp>
        <p:nvSpPr>
          <p:cNvPr id="14" name="12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624" y="3723452"/>
            <a:ext cx="1440160" cy="189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900"/>
              </a:spcAft>
            </a:pPr>
            <a:r>
              <a:rPr lang="es-ES" sz="1200" dirty="0" err="1">
                <a:solidFill>
                  <a:srgbClr val="FF8300"/>
                </a:solidFill>
                <a:latin typeface="Gobold Thin" pitchFamily="2" charset="0"/>
              </a:rPr>
              <a:t>rgpd-lopdgdd</a:t>
            </a:r>
            <a:endParaRPr lang="es-ES" sz="1200" dirty="0">
              <a:solidFill>
                <a:srgbClr val="FF8300"/>
              </a:solidFill>
              <a:latin typeface="Gobold Thin" pitchFamily="2" charset="0"/>
            </a:endParaRPr>
          </a:p>
          <a:p>
            <a:pPr algn="ctr" fontAlgn="ctr">
              <a:spcAft>
                <a:spcPts val="900"/>
              </a:spcAft>
            </a:pPr>
            <a:r>
              <a:rPr lang="es-ES" sz="1200" dirty="0">
                <a:latin typeface="Gobold Thin" pitchFamily="2" charset="0"/>
              </a:rPr>
              <a:t>protección de datos de carácter personal</a:t>
            </a:r>
          </a:p>
          <a:p>
            <a:pPr algn="ctr">
              <a:spcAft>
                <a:spcPts val="1200"/>
              </a:spcAft>
            </a:pPr>
            <a:r>
              <a:rPr lang="es-ES" sz="900" dirty="0">
                <a:latin typeface="Helvetica" panose="020B0604020202020204" pitchFamily="34" charset="0"/>
              </a:rPr>
              <a:t>Garantiza tratamientos de datos seguros, acordes con la era digital y con el respeto a la esfera privada de las personas.</a:t>
            </a:r>
          </a:p>
        </p:txBody>
      </p:sp>
      <p:sp>
        <p:nvSpPr>
          <p:cNvPr id="15" name="12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3723452"/>
            <a:ext cx="1440160" cy="189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900"/>
              </a:spcAft>
            </a:pPr>
            <a:r>
              <a:rPr lang="es-ES" sz="1200" dirty="0">
                <a:solidFill>
                  <a:srgbClr val="FF8300"/>
                </a:solidFill>
                <a:latin typeface="Gobold Thin" pitchFamily="2" charset="0"/>
              </a:rPr>
              <a:t>control horario</a:t>
            </a:r>
          </a:p>
          <a:p>
            <a:pPr algn="ctr" fontAlgn="ctr">
              <a:spcAft>
                <a:spcPts val="900"/>
              </a:spcAft>
            </a:pPr>
            <a:r>
              <a:rPr lang="es-ES" sz="1200" dirty="0">
                <a:latin typeface="Gobold Thin" pitchFamily="2" charset="0"/>
              </a:rPr>
              <a:t>registro                de la jornada laboral</a:t>
            </a:r>
          </a:p>
          <a:p>
            <a:pPr algn="ctr">
              <a:spcAft>
                <a:spcPts val="600"/>
              </a:spcAft>
            </a:pPr>
            <a:r>
              <a:rPr lang="es-ES" sz="900" dirty="0">
                <a:latin typeface="Helvetica" panose="020B0604020202020204" pitchFamily="34" charset="0"/>
              </a:rPr>
              <a:t>Ofrece a tus empleados una herramienta para la gestión de la jornada laboral a través del fichaje con Smartphone, web o </a:t>
            </a:r>
            <a:r>
              <a:rPr lang="es-ES" sz="900" dirty="0" err="1">
                <a:latin typeface="Helvetica" panose="020B0604020202020204" pitchFamily="34" charset="0"/>
              </a:rPr>
              <a:t>tablet</a:t>
            </a:r>
            <a:r>
              <a:rPr lang="es-ES" sz="900" dirty="0">
                <a:latin typeface="Helvetica" panose="020B0604020202020204" pitchFamily="34" charset="0"/>
              </a:rPr>
              <a:t>.</a:t>
            </a:r>
          </a:p>
        </p:txBody>
      </p:sp>
      <p:sp>
        <p:nvSpPr>
          <p:cNvPr id="16" name="12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723452"/>
            <a:ext cx="1440160" cy="189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900"/>
              </a:spcAft>
            </a:pPr>
            <a:r>
              <a:rPr lang="es-ES" sz="1200" dirty="0" err="1">
                <a:solidFill>
                  <a:srgbClr val="FF8300"/>
                </a:solidFill>
                <a:latin typeface="Gobold Thin" pitchFamily="2" charset="0"/>
              </a:rPr>
              <a:t>prp</a:t>
            </a:r>
            <a:endParaRPr lang="es-ES" sz="1200" dirty="0">
              <a:solidFill>
                <a:srgbClr val="FF8300"/>
              </a:solidFill>
              <a:latin typeface="Gobold Thin" pitchFamily="2" charset="0"/>
            </a:endParaRPr>
          </a:p>
          <a:p>
            <a:pPr algn="ctr" fontAlgn="ctr">
              <a:spcAft>
                <a:spcPts val="900"/>
              </a:spcAft>
            </a:pPr>
            <a:r>
              <a:rPr lang="es-ES" sz="1200" dirty="0">
                <a:latin typeface="Gobold Thin" pitchFamily="2" charset="0"/>
              </a:rPr>
              <a:t>servicio de prevención de riesgos penales</a:t>
            </a:r>
          </a:p>
          <a:p>
            <a:pPr algn="ctr">
              <a:spcAft>
                <a:spcPts val="600"/>
              </a:spcAft>
            </a:pPr>
            <a:r>
              <a:rPr lang="es-ES" sz="900" dirty="0">
                <a:latin typeface="Helvetica" panose="020B0604020202020204" pitchFamily="34" charset="0"/>
              </a:rPr>
              <a:t>Adopta las medidas de diligencia debida para evitar la comisión de delitos y eximirte de la responsabilidad penal.  </a:t>
            </a:r>
          </a:p>
        </p:txBody>
      </p:sp>
      <p:sp>
        <p:nvSpPr>
          <p:cNvPr id="21" name="12 CuadroTexto">
            <a:extLst>
              <a:ext uri="{FF2B5EF4-FFF2-40B4-BE49-F238E27FC236}">
                <a16:creationId xmlns:a16="http://schemas.microsoft.com/office/drawing/2014/main" id="{1056637C-4ABB-134E-BA1E-32CA1CF79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3147388"/>
            <a:ext cx="576064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2800" dirty="0">
                <a:solidFill>
                  <a:schemeClr val="bg1">
                    <a:lumMod val="85000"/>
                  </a:schemeClr>
                </a:solidFill>
                <a:latin typeface="Gobold Thin Light" panose="02000500000000000000" pitchFamily="2" charset="0"/>
              </a:rPr>
              <a:t>01</a:t>
            </a:r>
          </a:p>
        </p:txBody>
      </p:sp>
      <p:sp>
        <p:nvSpPr>
          <p:cNvPr id="24" name="12 CuadroTexto">
            <a:extLst>
              <a:ext uri="{FF2B5EF4-FFF2-40B4-BE49-F238E27FC236}">
                <a16:creationId xmlns:a16="http://schemas.microsoft.com/office/drawing/2014/main" id="{1056637C-4ABB-134E-BA1E-32CA1CF79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3147388"/>
            <a:ext cx="576064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2800" dirty="0">
                <a:solidFill>
                  <a:schemeClr val="bg1">
                    <a:lumMod val="85000"/>
                  </a:schemeClr>
                </a:solidFill>
                <a:latin typeface="Gobold Thin Light" panose="02000500000000000000" pitchFamily="2" charset="0"/>
              </a:rPr>
              <a:t>02</a:t>
            </a:r>
          </a:p>
        </p:txBody>
      </p:sp>
      <p:sp>
        <p:nvSpPr>
          <p:cNvPr id="25" name="12 CuadroTexto">
            <a:extLst>
              <a:ext uri="{FF2B5EF4-FFF2-40B4-BE49-F238E27FC236}">
                <a16:creationId xmlns:a16="http://schemas.microsoft.com/office/drawing/2014/main" id="{1056637C-4ABB-134E-BA1E-32CA1CF79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3147388"/>
            <a:ext cx="576064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2800" dirty="0">
                <a:solidFill>
                  <a:schemeClr val="bg1">
                    <a:lumMod val="85000"/>
                  </a:schemeClr>
                </a:solidFill>
                <a:latin typeface="Gobold Thin Light" panose="02000500000000000000" pitchFamily="2" charset="0"/>
              </a:rPr>
              <a:t>03</a:t>
            </a:r>
          </a:p>
        </p:txBody>
      </p:sp>
      <p:sp>
        <p:nvSpPr>
          <p:cNvPr id="26" name="12 CuadroTexto">
            <a:extLst>
              <a:ext uri="{FF2B5EF4-FFF2-40B4-BE49-F238E27FC236}">
                <a16:creationId xmlns:a16="http://schemas.microsoft.com/office/drawing/2014/main" id="{1056637C-4ABB-134E-BA1E-32CA1CF79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3147388"/>
            <a:ext cx="576064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2800" dirty="0">
                <a:solidFill>
                  <a:schemeClr val="bg1">
                    <a:lumMod val="85000"/>
                  </a:schemeClr>
                </a:solidFill>
                <a:latin typeface="Gobold Thin Light" panose="02000500000000000000" pitchFamily="2" charset="0"/>
              </a:rPr>
              <a:t>04</a:t>
            </a:r>
          </a:p>
        </p:txBody>
      </p:sp>
      <p:sp>
        <p:nvSpPr>
          <p:cNvPr id="20" name="Rectángulo 6">
            <a:extLst>
              <a:ext uri="{FF2B5EF4-FFF2-40B4-BE49-F238E27FC236}">
                <a16:creationId xmlns:a16="http://schemas.microsoft.com/office/drawing/2014/main" id="{C646E884-6375-8649-8B54-78F7BD0DC3CE}"/>
              </a:ext>
            </a:extLst>
          </p:cNvPr>
          <p:cNvSpPr/>
          <p:nvPr/>
        </p:nvSpPr>
        <p:spPr>
          <a:xfrm>
            <a:off x="251520" y="645333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B2B2B2"/>
                </a:solidFill>
                <a:latin typeface="Gobold Thin" pitchFamily="2" charset="0"/>
              </a:rPr>
              <a:t>líderes en servicios de cumplimiento normativo para pymes y profesionales</a:t>
            </a:r>
          </a:p>
        </p:txBody>
      </p:sp>
      <p:pic>
        <p:nvPicPr>
          <p:cNvPr id="22" name="4 Imagen">
            <a:extLst>
              <a:ext uri="{FF2B5EF4-FFF2-40B4-BE49-F238E27FC236}">
                <a16:creationId xmlns:a16="http://schemas.microsoft.com/office/drawing/2014/main" id="{FCFD67CF-0080-9146-A605-F54DFA887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49" y="6411515"/>
            <a:ext cx="1391663" cy="228818"/>
          </a:xfrm>
          <a:prstGeom prst="rect">
            <a:avLst/>
          </a:prstGeom>
        </p:spPr>
      </p:pic>
      <p:sp>
        <p:nvSpPr>
          <p:cNvPr id="19" name="12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3717032"/>
            <a:ext cx="1368152" cy="189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900"/>
              </a:spcAft>
            </a:pPr>
            <a:r>
              <a:rPr lang="es-ES" sz="1200" dirty="0" err="1">
                <a:solidFill>
                  <a:srgbClr val="FF8300"/>
                </a:solidFill>
                <a:latin typeface="Gobold Thin" pitchFamily="2" charset="0"/>
              </a:rPr>
              <a:t>lssi</a:t>
            </a:r>
            <a:r>
              <a:rPr lang="es-ES" sz="1200" dirty="0">
                <a:solidFill>
                  <a:srgbClr val="FF8300"/>
                </a:solidFill>
                <a:latin typeface="Gobold Thin" pitchFamily="2" charset="0"/>
              </a:rPr>
              <a:t>-ce</a:t>
            </a:r>
          </a:p>
          <a:p>
            <a:pPr algn="ctr" fontAlgn="ctr">
              <a:spcAft>
                <a:spcPts val="900"/>
              </a:spcAft>
            </a:pPr>
            <a:r>
              <a:rPr lang="es-ES" sz="1200" dirty="0">
                <a:latin typeface="Gobold Thin" pitchFamily="2" charset="0"/>
              </a:rPr>
              <a:t>sociedad de la información y</a:t>
            </a:r>
            <a:br>
              <a:rPr lang="es-ES" sz="1200" dirty="0">
                <a:latin typeface="Gobold Thin" pitchFamily="2" charset="0"/>
              </a:rPr>
            </a:br>
            <a:r>
              <a:rPr lang="es-ES" sz="1200" dirty="0">
                <a:latin typeface="Gobold Thin" pitchFamily="2" charset="0"/>
              </a:rPr>
              <a:t>e-</a:t>
            </a:r>
            <a:r>
              <a:rPr lang="es-ES" sz="1200" dirty="0" err="1">
                <a:latin typeface="Gobold Thin" pitchFamily="2" charset="0"/>
              </a:rPr>
              <a:t>commerce</a:t>
            </a:r>
            <a:endParaRPr lang="es-ES" sz="1200" dirty="0">
              <a:latin typeface="Gobold Thi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s-ES" sz="900" dirty="0">
                <a:latin typeface="Helvetica" panose="020B0604020202020204" pitchFamily="34" charset="0"/>
              </a:rPr>
              <a:t>Asegura que tus actividades económicas por vía electrónica e internet se desarrollan dentro del marco legal.</a:t>
            </a:r>
          </a:p>
        </p:txBody>
      </p:sp>
      <p:sp>
        <p:nvSpPr>
          <p:cNvPr id="23" name="12 CuadroTexto">
            <a:extLst>
              <a:ext uri="{FF2B5EF4-FFF2-40B4-BE49-F238E27FC236}">
                <a16:creationId xmlns:a16="http://schemas.microsoft.com/office/drawing/2014/main" id="{1056637C-4ABB-134E-BA1E-32CA1CF79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72" y="3140968"/>
            <a:ext cx="576064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2800" dirty="0">
                <a:solidFill>
                  <a:schemeClr val="bg1">
                    <a:lumMod val="85000"/>
                  </a:schemeClr>
                </a:solidFill>
                <a:latin typeface="Gobold Thin Light" panose="02000500000000000000" pitchFamily="2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26953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6" t="20971" r="6833" b="13172"/>
          <a:stretch/>
        </p:blipFill>
        <p:spPr>
          <a:xfrm>
            <a:off x="4204912" y="0"/>
            <a:ext cx="4939088" cy="482320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0"/>
            <a:ext cx="4355976" cy="5993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1 Rectángulo">
            <a:extLst>
              <a:ext uri="{FF2B5EF4-FFF2-40B4-BE49-F238E27FC236}">
                <a16:creationId xmlns:a16="http://schemas.microsoft.com/office/drawing/2014/main" id="{77A9D6F4-CD2F-4047-959C-9C016B050096}"/>
              </a:ext>
            </a:extLst>
          </p:cNvPr>
          <p:cNvSpPr/>
          <p:nvPr/>
        </p:nvSpPr>
        <p:spPr>
          <a:xfrm>
            <a:off x="515126" y="3284984"/>
            <a:ext cx="6577154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sx="97000" sy="97000" algn="tl" rotWithShape="0">
              <a:schemeClr val="bg1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12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26" y="548680"/>
            <a:ext cx="3689786" cy="250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600"/>
              </a:spcAft>
            </a:pPr>
            <a:r>
              <a:rPr lang="es-ES" sz="3200" dirty="0">
                <a:latin typeface="Gobold Thin" pitchFamily="2" charset="0"/>
              </a:rPr>
              <a:t>otros servicios adicionales</a:t>
            </a:r>
          </a:p>
          <a:p>
            <a:pPr fontAlgn="ctr">
              <a:spcAft>
                <a:spcPts val="1200"/>
              </a:spcAft>
            </a:pPr>
            <a:r>
              <a:rPr lang="es-ES" dirty="0">
                <a:latin typeface="Gobold Thin" pitchFamily="2" charset="0"/>
              </a:rPr>
              <a:t>toma nota de estas actuaciones de adecuación a la normativa</a:t>
            </a:r>
          </a:p>
          <a:p>
            <a:pPr>
              <a:spcAft>
                <a:spcPts val="1200"/>
              </a:spcAft>
            </a:pPr>
            <a:r>
              <a:rPr lang="es-ES" sz="1050" dirty="0">
                <a:latin typeface="Helvetica" panose="020B0604020202020204" pitchFamily="34" charset="0"/>
              </a:rPr>
              <a:t>Nuestro objetivo es garantizar la completa adecuación de tu entidad al marco legal. Por este motivo, te ofrecemos toda una serie de servicios adicionales que te ayudarán a estar al día respecto a otras normativas y requerimientos.</a:t>
            </a:r>
          </a:p>
        </p:txBody>
      </p:sp>
      <p:sp>
        <p:nvSpPr>
          <p:cNvPr id="18" name="17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993655"/>
            <a:ext cx="1440160" cy="189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900"/>
              </a:spcAft>
            </a:pPr>
            <a:r>
              <a:rPr lang="es-ES" sz="1200" dirty="0" err="1">
                <a:solidFill>
                  <a:srgbClr val="FF8300"/>
                </a:solidFill>
                <a:latin typeface="Gobold Thin" pitchFamily="2" charset="0"/>
              </a:rPr>
              <a:t>pbc</a:t>
            </a:r>
            <a:endParaRPr lang="es-ES" sz="1200" dirty="0">
              <a:solidFill>
                <a:srgbClr val="FF8300"/>
              </a:solidFill>
              <a:latin typeface="Gobold Thin" pitchFamily="2" charset="0"/>
            </a:endParaRPr>
          </a:p>
          <a:p>
            <a:pPr algn="ctr" fontAlgn="ctr">
              <a:spcAft>
                <a:spcPts val="900"/>
              </a:spcAft>
            </a:pPr>
            <a:r>
              <a:rPr lang="es-ES" sz="1200" dirty="0">
                <a:latin typeface="Gobold Thin" pitchFamily="2" charset="0"/>
              </a:rPr>
              <a:t>prevención de blanqueo de capitales</a:t>
            </a:r>
          </a:p>
          <a:p>
            <a:pPr algn="ctr">
              <a:spcAft>
                <a:spcPts val="900"/>
              </a:spcAft>
            </a:pPr>
            <a:r>
              <a:rPr lang="es-ES" sz="900" dirty="0">
                <a:latin typeface="Helvetica" panose="020B0604020202020204" pitchFamily="34" charset="0"/>
              </a:rPr>
              <a:t>Si eres sujeto obligado a la LPBC, detectar y denunciar el blanqueo de capitales es una obligación que no puedes eludir. </a:t>
            </a:r>
          </a:p>
        </p:txBody>
      </p:sp>
      <p:sp>
        <p:nvSpPr>
          <p:cNvPr id="19" name="12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664" y="3993655"/>
            <a:ext cx="1440160" cy="214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900"/>
              </a:spcAft>
            </a:pPr>
            <a:r>
              <a:rPr lang="es-ES" sz="1200" dirty="0">
                <a:solidFill>
                  <a:srgbClr val="FF8300"/>
                </a:solidFill>
                <a:latin typeface="Gobold Thin" pitchFamily="2" charset="0"/>
              </a:rPr>
              <a:t>plan de igualdad</a:t>
            </a:r>
          </a:p>
          <a:p>
            <a:pPr algn="ctr" fontAlgn="ctr">
              <a:spcAft>
                <a:spcPts val="900"/>
              </a:spcAft>
            </a:pPr>
            <a:r>
              <a:rPr lang="es-ES" sz="1200" dirty="0">
                <a:latin typeface="Gobold Thin" pitchFamily="2" charset="0"/>
              </a:rPr>
              <a:t>promueve un ambiente de trabajo inclusivo </a:t>
            </a:r>
          </a:p>
          <a:p>
            <a:pPr algn="ctr" fontAlgn="ctr">
              <a:spcAft>
                <a:spcPts val="900"/>
              </a:spcAft>
            </a:pPr>
            <a:r>
              <a:rPr lang="es-ES" sz="900" dirty="0">
                <a:latin typeface="Helvetica" panose="020B0604020202020204" pitchFamily="34" charset="0"/>
              </a:rPr>
              <a:t>Programa efectivo para lograr un entorno laboral más ecuánime, donde tus empleados puedan desarrollarse con igualdad.</a:t>
            </a:r>
          </a:p>
          <a:p>
            <a:pPr algn="ctr" fontAlgn="ctr">
              <a:spcAft>
                <a:spcPts val="900"/>
              </a:spcAft>
            </a:pPr>
            <a:endParaRPr lang="es-ES" sz="900" dirty="0">
              <a:latin typeface="Helvetica" panose="020B0604020202020204" pitchFamily="34" charset="0"/>
            </a:endParaRPr>
          </a:p>
        </p:txBody>
      </p:sp>
      <p:sp>
        <p:nvSpPr>
          <p:cNvPr id="20" name="12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3993655"/>
            <a:ext cx="1440160" cy="203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900"/>
              </a:spcAft>
            </a:pPr>
            <a:r>
              <a:rPr lang="es-ES" sz="1200" dirty="0">
                <a:solidFill>
                  <a:srgbClr val="FF8300"/>
                </a:solidFill>
                <a:latin typeface="Gobold Thin" pitchFamily="2" charset="0"/>
              </a:rPr>
              <a:t>medidas igualdad</a:t>
            </a:r>
          </a:p>
          <a:p>
            <a:pPr algn="ctr" fontAlgn="ctr">
              <a:spcAft>
                <a:spcPts val="900"/>
              </a:spcAft>
            </a:pPr>
            <a:r>
              <a:rPr lang="es-ES" sz="1200" dirty="0">
                <a:latin typeface="Gobold Thin" pitchFamily="2" charset="0"/>
              </a:rPr>
              <a:t>favorece la paridad en el ámbito laboral</a:t>
            </a:r>
          </a:p>
          <a:p>
            <a:pPr algn="ctr" fontAlgn="ctr">
              <a:spcAft>
                <a:spcPts val="900"/>
              </a:spcAft>
            </a:pPr>
            <a:r>
              <a:rPr lang="es-ES" sz="900" dirty="0">
                <a:latin typeface="Helvetica" panose="020B0604020202020204" pitchFamily="34" charset="0"/>
              </a:rPr>
              <a:t>Asesoramiento para la implantación del Registro Salarial, y del Protocolo de Prevención del Acoso Laboral y Sexual por razón de género.</a:t>
            </a:r>
          </a:p>
        </p:txBody>
      </p:sp>
      <p:sp>
        <p:nvSpPr>
          <p:cNvPr id="12" name="12 CuadroTexto">
            <a:extLst>
              <a:ext uri="{FF2B5EF4-FFF2-40B4-BE49-F238E27FC236}">
                <a16:creationId xmlns:a16="http://schemas.microsoft.com/office/drawing/2014/main" id="{ADBE77F6-79C1-2949-818C-D98352EF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3418464"/>
            <a:ext cx="576064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2800" dirty="0">
                <a:solidFill>
                  <a:schemeClr val="bg1">
                    <a:lumMod val="85000"/>
                  </a:schemeClr>
                </a:solidFill>
                <a:latin typeface="Gobold Thin Light" panose="02000500000000000000" pitchFamily="2" charset="0"/>
              </a:rPr>
              <a:t>06</a:t>
            </a: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97E93134-5133-F847-8D72-9A920DA7B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3418464"/>
            <a:ext cx="576064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2800" dirty="0">
                <a:solidFill>
                  <a:schemeClr val="bg1">
                    <a:lumMod val="85000"/>
                  </a:schemeClr>
                </a:solidFill>
                <a:latin typeface="Gobold Thin Light" panose="02000500000000000000" pitchFamily="2" charset="0"/>
              </a:rPr>
              <a:t>07</a:t>
            </a:r>
          </a:p>
        </p:txBody>
      </p:sp>
      <p:sp>
        <p:nvSpPr>
          <p:cNvPr id="14" name="12 CuadroTexto">
            <a:extLst>
              <a:ext uri="{FF2B5EF4-FFF2-40B4-BE49-F238E27FC236}">
                <a16:creationId xmlns:a16="http://schemas.microsoft.com/office/drawing/2014/main" id="{A82A5540-291B-E745-BBD0-C8DDAFE20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3418464"/>
            <a:ext cx="576064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2800" dirty="0">
                <a:solidFill>
                  <a:schemeClr val="bg1">
                    <a:lumMod val="85000"/>
                  </a:schemeClr>
                </a:solidFill>
                <a:latin typeface="Gobold Thin Light" panose="02000500000000000000" pitchFamily="2" charset="0"/>
              </a:rPr>
              <a:t>08</a:t>
            </a:r>
          </a:p>
        </p:txBody>
      </p:sp>
      <p:sp>
        <p:nvSpPr>
          <p:cNvPr id="15" name="12 CuadroTexto">
            <a:extLst>
              <a:ext uri="{FF2B5EF4-FFF2-40B4-BE49-F238E27FC236}">
                <a16:creationId xmlns:a16="http://schemas.microsoft.com/office/drawing/2014/main" id="{78816911-BAC5-3F48-B0C6-AE3FA83C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3418464"/>
            <a:ext cx="576064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2800" dirty="0">
                <a:solidFill>
                  <a:schemeClr val="bg1">
                    <a:lumMod val="85000"/>
                  </a:schemeClr>
                </a:solidFill>
                <a:latin typeface="Gobold Thin Light" panose="02000500000000000000" pitchFamily="2" charset="0"/>
              </a:rPr>
              <a:t>09</a:t>
            </a:r>
          </a:p>
        </p:txBody>
      </p:sp>
      <p:sp>
        <p:nvSpPr>
          <p:cNvPr id="23" name="Rectángulo 6">
            <a:extLst>
              <a:ext uri="{FF2B5EF4-FFF2-40B4-BE49-F238E27FC236}">
                <a16:creationId xmlns:a16="http://schemas.microsoft.com/office/drawing/2014/main" id="{97D292EA-BAAD-D242-9082-FA3A13FCD477}"/>
              </a:ext>
            </a:extLst>
          </p:cNvPr>
          <p:cNvSpPr/>
          <p:nvPr/>
        </p:nvSpPr>
        <p:spPr>
          <a:xfrm>
            <a:off x="251520" y="645333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B2B2B2"/>
                </a:solidFill>
                <a:latin typeface="Gobold Thin" pitchFamily="2" charset="0"/>
              </a:rPr>
              <a:t>líderes en servicios de cumplimiento normativo para pymes y profesionales</a:t>
            </a:r>
          </a:p>
        </p:txBody>
      </p:sp>
      <p:pic>
        <p:nvPicPr>
          <p:cNvPr id="24" name="4 Imagen">
            <a:extLst>
              <a:ext uri="{FF2B5EF4-FFF2-40B4-BE49-F238E27FC236}">
                <a16:creationId xmlns:a16="http://schemas.microsoft.com/office/drawing/2014/main" id="{DC917DF5-531C-5A42-8851-A5EFC917B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49" y="6411515"/>
            <a:ext cx="1391663" cy="228818"/>
          </a:xfrm>
          <a:prstGeom prst="rect">
            <a:avLst/>
          </a:prstGeom>
        </p:spPr>
      </p:pic>
      <p:sp>
        <p:nvSpPr>
          <p:cNvPr id="16" name="12 CuadroTexto">
            <a:extLst>
              <a:ext uri="{FF2B5EF4-FFF2-40B4-BE49-F238E27FC236}">
                <a16:creationId xmlns:a16="http://schemas.microsoft.com/office/drawing/2014/main" id="{17DCF5E6-4D22-4814-8E8D-5EF40CCC7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3985045"/>
            <a:ext cx="1440160" cy="210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900"/>
              </a:spcAft>
            </a:pPr>
            <a:r>
              <a:rPr lang="es-ES" sz="1200" dirty="0">
                <a:solidFill>
                  <a:srgbClr val="FF8300"/>
                </a:solidFill>
                <a:latin typeface="Gobold Thin" pitchFamily="2" charset="0"/>
              </a:rPr>
              <a:t>adaptación </a:t>
            </a:r>
            <a:r>
              <a:rPr lang="es-ES" sz="1200" dirty="0" err="1">
                <a:solidFill>
                  <a:srgbClr val="FF8300"/>
                </a:solidFill>
                <a:latin typeface="Gobold Thin" pitchFamily="2" charset="0"/>
              </a:rPr>
              <a:t>app</a:t>
            </a:r>
            <a:endParaRPr lang="es-ES" sz="1200" dirty="0">
              <a:solidFill>
                <a:srgbClr val="FF8300"/>
              </a:solidFill>
              <a:latin typeface="Gobold Thin" pitchFamily="2" charset="0"/>
            </a:endParaRPr>
          </a:p>
          <a:p>
            <a:pPr algn="ctr" fontAlgn="ctr">
              <a:spcAft>
                <a:spcPts val="900"/>
              </a:spcAft>
            </a:pPr>
            <a:r>
              <a:rPr lang="es-ES" sz="1200" dirty="0">
                <a:latin typeface="Gobold Thin" pitchFamily="2" charset="0"/>
              </a:rPr>
              <a:t>adecuación de aplicaciones móviles</a:t>
            </a:r>
          </a:p>
          <a:p>
            <a:pPr algn="ctr">
              <a:spcAft>
                <a:spcPts val="900"/>
              </a:spcAft>
            </a:pPr>
            <a:r>
              <a:rPr lang="es-ES" sz="900" dirty="0">
                <a:latin typeface="Helvetica" panose="020B0604020202020204" pitchFamily="34" charset="0"/>
              </a:rPr>
              <a:t>Si quieres que tu App sea un éxito, no olvides que debe estar adaptada y cumplir con las diversas normativas que le afectan. </a:t>
            </a:r>
          </a:p>
        </p:txBody>
      </p:sp>
    </p:spTree>
    <p:extLst>
      <p:ext uri="{BB962C8B-B14F-4D97-AF65-F5344CB8AC3E}">
        <p14:creationId xmlns:p14="http://schemas.microsoft.com/office/powerpoint/2010/main" val="157715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Rectángulo">
            <a:extLst>
              <a:ext uri="{FF2B5EF4-FFF2-40B4-BE49-F238E27FC236}">
                <a16:creationId xmlns:a16="http://schemas.microsoft.com/office/drawing/2014/main" id="{AE55CFEA-7D7D-CB46-AD32-A6A47A4A9134}"/>
              </a:ext>
            </a:extLst>
          </p:cNvPr>
          <p:cNvSpPr/>
          <p:nvPr/>
        </p:nvSpPr>
        <p:spPr>
          <a:xfrm>
            <a:off x="3071410" y="-1784"/>
            <a:ext cx="6072590" cy="754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Imagen 8" descr="Imagen que contiene persona, tabla, interior, hombre&#10;&#10;Descripción generada automáticamente">
            <a:extLst>
              <a:ext uri="{FF2B5EF4-FFF2-40B4-BE49-F238E27FC236}">
                <a16:creationId xmlns:a16="http://schemas.microsoft.com/office/drawing/2014/main" id="{C8E93A02-841F-A04A-8A7A-ED717E750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r="44715"/>
          <a:stretch/>
        </p:blipFill>
        <p:spPr>
          <a:xfrm>
            <a:off x="-1" y="2307"/>
            <a:ext cx="3816425" cy="5994400"/>
          </a:xfrm>
          <a:prstGeom prst="rect">
            <a:avLst/>
          </a:prstGeom>
        </p:spPr>
      </p:pic>
      <p:sp>
        <p:nvSpPr>
          <p:cNvPr id="40" name="1 Rectángulo">
            <a:extLst>
              <a:ext uri="{FF2B5EF4-FFF2-40B4-BE49-F238E27FC236}">
                <a16:creationId xmlns:a16="http://schemas.microsoft.com/office/drawing/2014/main" id="{85B45B3F-1894-8F44-9C68-77BD3EEFF0E1}"/>
              </a:ext>
            </a:extLst>
          </p:cNvPr>
          <p:cNvSpPr/>
          <p:nvPr/>
        </p:nvSpPr>
        <p:spPr>
          <a:xfrm>
            <a:off x="3584190" y="3638041"/>
            <a:ext cx="5559810" cy="15911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sx="97000" sy="97000" algn="tl" rotWithShape="0">
              <a:schemeClr val="bg1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2 CuadroTexto">
            <a:extLst>
              <a:ext uri="{FF2B5EF4-FFF2-40B4-BE49-F238E27FC236}">
                <a16:creationId xmlns:a16="http://schemas.microsoft.com/office/drawing/2014/main" id="{DDB96626-CEBA-CC4F-8819-232616733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1052736"/>
            <a:ext cx="4320480" cy="258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900"/>
              </a:spcAft>
            </a:pPr>
            <a:r>
              <a:rPr lang="es-ES" sz="3200" dirty="0">
                <a:latin typeface="Gobold Thin" pitchFamily="2" charset="0"/>
              </a:rPr>
              <a:t>garantías de servicio</a:t>
            </a:r>
          </a:p>
          <a:p>
            <a:pPr fontAlgn="base">
              <a:spcAft>
                <a:spcPts val="900"/>
              </a:spcAft>
            </a:pPr>
            <a:r>
              <a:rPr lang="es-ES" sz="1050" dirty="0">
                <a:latin typeface="Helvetica" panose="020B0604020202020204" pitchFamily="34" charset="0"/>
              </a:rPr>
              <a:t>Estamos tan convencidos de la </a:t>
            </a:r>
            <a:r>
              <a:rPr lang="es-ES" sz="1050" b="1" dirty="0">
                <a:latin typeface="Helvetica" panose="020B0604020202020204" pitchFamily="34" charset="0"/>
              </a:rPr>
              <a:t>calidad y valor añadido de nuestros servicios</a:t>
            </a:r>
            <a:r>
              <a:rPr lang="es-ES" sz="1050" dirty="0">
                <a:latin typeface="Helvetica" panose="020B0604020202020204" pitchFamily="34" charset="0"/>
              </a:rPr>
              <a:t> que los avalamos con garantías concretas y claras, para que no tengas la menor duda de nuestro compromiso.</a:t>
            </a:r>
          </a:p>
          <a:p>
            <a:pPr fontAlgn="base">
              <a:spcAft>
                <a:spcPts val="600"/>
              </a:spcAft>
            </a:pPr>
            <a:r>
              <a:rPr lang="es-ES" sz="1050" dirty="0">
                <a:latin typeface="Helvetica" panose="020B0604020202020204" pitchFamily="34" charset="0"/>
              </a:rPr>
              <a:t>Por este motivo, </a:t>
            </a:r>
            <a:r>
              <a:rPr lang="es-ES" sz="1050" b="1" dirty="0">
                <a:latin typeface="Helvetica" panose="020B0604020202020204" pitchFamily="34" charset="0"/>
              </a:rPr>
              <a:t>te ofrecemos toda una serie de garantías adicionales</a:t>
            </a:r>
            <a:r>
              <a:rPr lang="es-ES" sz="1050" dirty="0">
                <a:latin typeface="Helvetica" panose="020B0604020202020204" pitchFamily="34" charset="0"/>
              </a:rPr>
              <a:t>, de las que podrás disfrutar, como parte de la provisión del servicio contratado.</a:t>
            </a:r>
          </a:p>
          <a:p>
            <a:pPr fontAlgn="base">
              <a:spcAft>
                <a:spcPts val="600"/>
              </a:spcAft>
            </a:pPr>
            <a:r>
              <a:rPr lang="es-ES" sz="1050" dirty="0">
                <a:latin typeface="Helvetica" panose="020B0604020202020204" pitchFamily="34" charset="0"/>
              </a:rPr>
              <a:t>Este es el modo que tenemos de </a:t>
            </a:r>
            <a:r>
              <a:rPr lang="es-ES" sz="1050" b="1" dirty="0">
                <a:latin typeface="Helvetica" panose="020B0604020202020204" pitchFamily="34" charset="0"/>
              </a:rPr>
              <a:t>respaldarte y de poner todo nuestro apoyo a disposición de tu empresa o entidad</a:t>
            </a:r>
            <a:r>
              <a:rPr lang="es-ES" sz="1050" dirty="0">
                <a:latin typeface="Helvetica" panose="020B0604020202020204" pitchFamily="34" charset="0"/>
              </a:rPr>
              <a:t>, en cualquier circunstancia.</a:t>
            </a:r>
          </a:p>
          <a:p>
            <a:pPr>
              <a:spcAft>
                <a:spcPts val="600"/>
              </a:spcAft>
            </a:pPr>
            <a:endParaRPr lang="es-ES" sz="1050" dirty="0">
              <a:latin typeface="Helvetica" panose="020B0604020202020204" pitchFamily="34" charset="0"/>
            </a:endParaRPr>
          </a:p>
        </p:txBody>
      </p:sp>
      <p:pic>
        <p:nvPicPr>
          <p:cNvPr id="13" name="Imagen 12" descr="Imagen que contiene monitor, foto, computadora, pantalla&#10;&#10;Descripción generada automáticamente">
            <a:extLst>
              <a:ext uri="{FF2B5EF4-FFF2-40B4-BE49-F238E27FC236}">
                <a16:creationId xmlns:a16="http://schemas.microsoft.com/office/drawing/2014/main" id="{BE06E4E9-3594-C643-B247-3255883AA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64" y="3865600"/>
            <a:ext cx="558800" cy="596900"/>
          </a:xfrm>
          <a:prstGeom prst="rect">
            <a:avLst/>
          </a:prstGeom>
        </p:spPr>
      </p:pic>
      <p:sp>
        <p:nvSpPr>
          <p:cNvPr id="15" name="12 CuadroTexto">
            <a:extLst>
              <a:ext uri="{FF2B5EF4-FFF2-40B4-BE49-F238E27FC236}">
                <a16:creationId xmlns:a16="http://schemas.microsoft.com/office/drawing/2014/main" id="{E6CE1528-8849-BA4C-A55F-39A068AF5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4568291"/>
            <a:ext cx="1440160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/>
            <a:r>
              <a:rPr lang="es-ES" sz="1200" dirty="0">
                <a:latin typeface="Gobold Thin" pitchFamily="2" charset="0"/>
              </a:rPr>
              <a:t>defensa</a:t>
            </a:r>
          </a:p>
          <a:p>
            <a:pPr algn="ctr" fontAlgn="ctr"/>
            <a:r>
              <a:rPr lang="es-ES" sz="1200" dirty="0">
                <a:latin typeface="Gobold Thin" pitchFamily="2" charset="0"/>
              </a:rPr>
              <a:t>jurídica</a:t>
            </a:r>
            <a:endParaRPr lang="es-ES" sz="900" dirty="0">
              <a:latin typeface="Helvetica" panose="020B0604020202020204" pitchFamily="34" charset="0"/>
            </a:endParaRPr>
          </a:p>
        </p:txBody>
      </p:sp>
      <p:sp>
        <p:nvSpPr>
          <p:cNvPr id="42" name="12 CuadroTexto">
            <a:extLst>
              <a:ext uri="{FF2B5EF4-FFF2-40B4-BE49-F238E27FC236}">
                <a16:creationId xmlns:a16="http://schemas.microsoft.com/office/drawing/2014/main" id="{295AA0B9-06CA-3F46-A044-D6B921125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264" y="4568291"/>
            <a:ext cx="1440160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/>
            <a:r>
              <a:rPr lang="es-ES" sz="1200" dirty="0">
                <a:latin typeface="Gobold Thin" pitchFamily="2" charset="0"/>
              </a:rPr>
              <a:t>asesoramiento</a:t>
            </a:r>
          </a:p>
          <a:p>
            <a:pPr algn="ctr" fontAlgn="ctr"/>
            <a:r>
              <a:rPr lang="es-ES" sz="1200" dirty="0">
                <a:latin typeface="Gobold Thin" pitchFamily="2" charset="0"/>
              </a:rPr>
              <a:t>jurídico</a:t>
            </a:r>
            <a:endParaRPr lang="es-ES" sz="900" dirty="0">
              <a:latin typeface="Helvetica" panose="020B0604020202020204" pitchFamily="34" charset="0"/>
            </a:endParaRPr>
          </a:p>
        </p:txBody>
      </p:sp>
      <p:sp>
        <p:nvSpPr>
          <p:cNvPr id="44" name="12 CuadroTexto">
            <a:extLst>
              <a:ext uri="{FF2B5EF4-FFF2-40B4-BE49-F238E27FC236}">
                <a16:creationId xmlns:a16="http://schemas.microsoft.com/office/drawing/2014/main" id="{BBDEE7D6-D0B9-2048-8188-AF67EDBE2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568291"/>
            <a:ext cx="1440160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/>
            <a:r>
              <a:rPr lang="es-ES" sz="1200" dirty="0">
                <a:latin typeface="Gobold Thin" pitchFamily="2" charset="0"/>
              </a:rPr>
              <a:t>auditoría</a:t>
            </a:r>
          </a:p>
          <a:p>
            <a:pPr algn="ctr" fontAlgn="ctr"/>
            <a:r>
              <a:rPr lang="es-ES" sz="1200" dirty="0">
                <a:latin typeface="Gobold Thin" pitchFamily="2" charset="0"/>
              </a:rPr>
              <a:t>periódica</a:t>
            </a:r>
            <a:endParaRPr lang="es-ES" sz="900" dirty="0">
              <a:latin typeface="Helvetica" panose="020B0604020202020204" pitchFamily="34" charset="0"/>
            </a:endParaRPr>
          </a:p>
        </p:txBody>
      </p:sp>
      <p:sp>
        <p:nvSpPr>
          <p:cNvPr id="46" name="12 CuadroTexto">
            <a:extLst>
              <a:ext uri="{FF2B5EF4-FFF2-40B4-BE49-F238E27FC236}">
                <a16:creationId xmlns:a16="http://schemas.microsoft.com/office/drawing/2014/main" id="{D1E871F7-6244-8947-A105-E4E41B9EA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512" y="4568291"/>
            <a:ext cx="1440160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/>
            <a:r>
              <a:rPr lang="es-ES" sz="1200" dirty="0">
                <a:latin typeface="Gobold Thin" pitchFamily="2" charset="0"/>
              </a:rPr>
              <a:t>seguro</a:t>
            </a:r>
          </a:p>
          <a:p>
            <a:pPr algn="ctr" fontAlgn="ctr"/>
            <a:r>
              <a:rPr lang="es-ES" sz="1200" dirty="0" err="1">
                <a:latin typeface="Gobold Thin" pitchFamily="2" charset="0"/>
              </a:rPr>
              <a:t>rc</a:t>
            </a:r>
            <a:endParaRPr lang="es-ES" sz="900" dirty="0">
              <a:latin typeface="Helvetica" panose="020B0604020202020204" pitchFamily="34" charset="0"/>
            </a:endParaRPr>
          </a:p>
        </p:txBody>
      </p:sp>
      <p:pic>
        <p:nvPicPr>
          <p:cNvPr id="47" name="Imagen 46" descr="Imagen que contiene firmar, oscuro, monitor, calle&#10;&#10;Descripción generada automáticamente">
            <a:extLst>
              <a:ext uri="{FF2B5EF4-FFF2-40B4-BE49-F238E27FC236}">
                <a16:creationId xmlns:a16="http://schemas.microsoft.com/office/drawing/2014/main" id="{46742426-F653-7948-97F7-4E73E265FE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55" y="3861048"/>
            <a:ext cx="546100" cy="596900"/>
          </a:xfrm>
          <a:prstGeom prst="rect">
            <a:avLst/>
          </a:prstGeom>
        </p:spPr>
      </p:pic>
      <p:pic>
        <p:nvPicPr>
          <p:cNvPr id="50" name="Imagen 49" descr="Imagen que contiene monitor, computadora&#10;&#10;Descripción generada automáticamente">
            <a:extLst>
              <a:ext uri="{FF2B5EF4-FFF2-40B4-BE49-F238E27FC236}">
                <a16:creationId xmlns:a16="http://schemas.microsoft.com/office/drawing/2014/main" id="{85977DBF-0B59-B24F-A375-94D5B541C3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80" y="3861048"/>
            <a:ext cx="508000" cy="596900"/>
          </a:xfrm>
          <a:prstGeom prst="rect">
            <a:avLst/>
          </a:prstGeom>
        </p:spPr>
      </p:pic>
      <p:pic>
        <p:nvPicPr>
          <p:cNvPr id="53" name="Imagen 52" descr="Imagen que contiene firmar, foto, monitor, calle&#10;&#10;Descripción generada automáticamente">
            <a:extLst>
              <a:ext uri="{FF2B5EF4-FFF2-40B4-BE49-F238E27FC236}">
                <a16:creationId xmlns:a16="http://schemas.microsoft.com/office/drawing/2014/main" id="{04E05268-D5B2-384C-B844-E0935D16A8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242" y="3861048"/>
            <a:ext cx="520700" cy="596900"/>
          </a:xfrm>
          <a:prstGeom prst="rect">
            <a:avLst/>
          </a:prstGeom>
        </p:spPr>
      </p:pic>
      <p:sp>
        <p:nvSpPr>
          <p:cNvPr id="17" name="Rectángulo 6">
            <a:extLst>
              <a:ext uri="{FF2B5EF4-FFF2-40B4-BE49-F238E27FC236}">
                <a16:creationId xmlns:a16="http://schemas.microsoft.com/office/drawing/2014/main" id="{F63E65E7-19C4-154C-A0B4-7ECAE2C84DC9}"/>
              </a:ext>
            </a:extLst>
          </p:cNvPr>
          <p:cNvSpPr/>
          <p:nvPr/>
        </p:nvSpPr>
        <p:spPr>
          <a:xfrm>
            <a:off x="251520" y="645333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B2B2B2"/>
                </a:solidFill>
                <a:latin typeface="Gobold Thin" pitchFamily="2" charset="0"/>
              </a:rPr>
              <a:t>líderes en servicios de cumplimiento normativo para pymes y profesionales</a:t>
            </a:r>
          </a:p>
        </p:txBody>
      </p:sp>
      <p:pic>
        <p:nvPicPr>
          <p:cNvPr id="18" name="4 Imagen">
            <a:extLst>
              <a:ext uri="{FF2B5EF4-FFF2-40B4-BE49-F238E27FC236}">
                <a16:creationId xmlns:a16="http://schemas.microsoft.com/office/drawing/2014/main" id="{322773FB-484D-9545-818D-C6725BDA92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49" y="6411515"/>
            <a:ext cx="1391663" cy="2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Conversia\CursosConversia\FORMACION ONLINE\Dipticos\Z.Fotos\Originals\shutterstock_400876114_Reducid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/>
          <a:stretch/>
        </p:blipFill>
        <p:spPr bwMode="auto">
          <a:xfrm flipH="1">
            <a:off x="1763688" y="-31635"/>
            <a:ext cx="7380312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4355976" cy="5993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1 Rectángulo">
            <a:extLst>
              <a:ext uri="{FF2B5EF4-FFF2-40B4-BE49-F238E27FC236}">
                <a16:creationId xmlns:a16="http://schemas.microsoft.com/office/drawing/2014/main" id="{77A9D6F4-CD2F-4047-959C-9C016B050096}"/>
              </a:ext>
            </a:extLst>
          </p:cNvPr>
          <p:cNvSpPr/>
          <p:nvPr/>
        </p:nvSpPr>
        <p:spPr>
          <a:xfrm>
            <a:off x="515126" y="4104896"/>
            <a:ext cx="5713058" cy="206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sx="97000" sy="97000" algn="tl" rotWithShape="0">
              <a:schemeClr val="bg1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12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18" y="548680"/>
            <a:ext cx="3617656" cy="348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600"/>
              </a:spcAft>
            </a:pPr>
            <a:r>
              <a:rPr lang="es-ES" sz="3200" dirty="0">
                <a:latin typeface="Gobold Thin" pitchFamily="2" charset="0"/>
              </a:rPr>
              <a:t>formación en materia normativa</a:t>
            </a:r>
          </a:p>
          <a:p>
            <a:pPr fontAlgn="ctr"/>
            <a:r>
              <a:rPr lang="es-ES" dirty="0">
                <a:latin typeface="Gobold Thin" pitchFamily="2" charset="0"/>
              </a:rPr>
              <a:t>la capacitación de tus empleados </a:t>
            </a:r>
          </a:p>
          <a:p>
            <a:pPr fontAlgn="ctr"/>
            <a:r>
              <a:rPr lang="es-ES" dirty="0">
                <a:latin typeface="Gobold Thin" pitchFamily="2" charset="0"/>
              </a:rPr>
              <a:t>es esencial</a:t>
            </a:r>
          </a:p>
          <a:p>
            <a:endParaRPr lang="es-ES" sz="1050" dirty="0">
              <a:latin typeface="Helvetica" panose="020B0604020202020204" pitchFamily="34" charset="0"/>
            </a:endParaRPr>
          </a:p>
          <a:p>
            <a:r>
              <a:rPr lang="es-ES" sz="1050" dirty="0">
                <a:latin typeface="Helvetica" panose="020B0604020202020204" pitchFamily="34" charset="0"/>
              </a:rPr>
              <a:t>Somos líderes en </a:t>
            </a:r>
            <a:r>
              <a:rPr lang="es-ES" sz="1050" b="1" dirty="0">
                <a:latin typeface="Helvetica" panose="020B0604020202020204" pitchFamily="34" charset="0"/>
              </a:rPr>
              <a:t>impartir formación en materia de cumplimiento normativo</a:t>
            </a:r>
            <a:r>
              <a:rPr lang="es-ES" sz="1050" dirty="0">
                <a:latin typeface="Helvetica" panose="020B0604020202020204" pitchFamily="34" charset="0"/>
              </a:rPr>
              <a:t>, así como en una extensa gama de temáticas generalista, mediante </a:t>
            </a:r>
            <a:r>
              <a:rPr lang="es-ES" sz="1050" b="1" dirty="0">
                <a:latin typeface="Helvetica" panose="020B0604020202020204" pitchFamily="34" charset="0"/>
              </a:rPr>
              <a:t>una práctica plataforma online</a:t>
            </a:r>
            <a:r>
              <a:rPr lang="es-ES" sz="1050" dirty="0">
                <a:latin typeface="Helvetica" panose="020B0604020202020204" pitchFamily="34" charset="0"/>
              </a:rPr>
              <a:t>. </a:t>
            </a:r>
          </a:p>
          <a:p>
            <a:endParaRPr lang="es-ES" sz="1050" dirty="0">
              <a:latin typeface="Helvetica" panose="020B0604020202020204" pitchFamily="34" charset="0"/>
            </a:endParaRPr>
          </a:p>
          <a:p>
            <a:r>
              <a:rPr lang="es-ES" sz="1050" b="1" dirty="0">
                <a:latin typeface="Helvetica" panose="020B0604020202020204" pitchFamily="34" charset="0"/>
              </a:rPr>
              <a:t>Proporcionar formación a tus empleados es esencial </a:t>
            </a:r>
            <a:r>
              <a:rPr lang="es-ES" sz="1050" dirty="0">
                <a:latin typeface="Helvetica" panose="020B0604020202020204" pitchFamily="34" charset="0"/>
              </a:rPr>
              <a:t>para ayudarles a mejorar sus competencias profesionales, así como para que conozcan las pautas y procedimientos adecuados que deben seguir en su actividad diaria.</a:t>
            </a:r>
          </a:p>
        </p:txBody>
      </p:sp>
      <p:sp>
        <p:nvSpPr>
          <p:cNvPr id="23" name="Rectángulo 6">
            <a:extLst>
              <a:ext uri="{FF2B5EF4-FFF2-40B4-BE49-F238E27FC236}">
                <a16:creationId xmlns:a16="http://schemas.microsoft.com/office/drawing/2014/main" id="{97D292EA-BAAD-D242-9082-FA3A13FCD477}"/>
              </a:ext>
            </a:extLst>
          </p:cNvPr>
          <p:cNvSpPr/>
          <p:nvPr/>
        </p:nvSpPr>
        <p:spPr>
          <a:xfrm>
            <a:off x="251520" y="645333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B2B2B2"/>
                </a:solidFill>
                <a:latin typeface="Gobold Thin" pitchFamily="2" charset="0"/>
              </a:rPr>
              <a:t>líderes en servicios de cumplimiento normativo para pymes y profesionales</a:t>
            </a:r>
          </a:p>
        </p:txBody>
      </p:sp>
      <p:pic>
        <p:nvPicPr>
          <p:cNvPr id="24" name="4 Imagen">
            <a:extLst>
              <a:ext uri="{FF2B5EF4-FFF2-40B4-BE49-F238E27FC236}">
                <a16:creationId xmlns:a16="http://schemas.microsoft.com/office/drawing/2014/main" id="{DC917DF5-531C-5A42-8851-A5EFC917B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49" y="6411515"/>
            <a:ext cx="1391663" cy="228818"/>
          </a:xfrm>
          <a:prstGeom prst="rect">
            <a:avLst/>
          </a:prstGeom>
        </p:spPr>
      </p:pic>
      <p:sp>
        <p:nvSpPr>
          <p:cNvPr id="17" name="12 CuadroTexto">
            <a:extLst>
              <a:ext uri="{FF2B5EF4-FFF2-40B4-BE49-F238E27FC236}">
                <a16:creationId xmlns:a16="http://schemas.microsoft.com/office/drawing/2014/main" id="{AA969CEA-E417-2946-8AA5-179D23EC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03" y="4248912"/>
            <a:ext cx="3466471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dirty="0">
                <a:solidFill>
                  <a:srgbClr val="FF8300"/>
                </a:solidFill>
                <a:latin typeface="Gobold Thin" pitchFamily="2" charset="0"/>
              </a:rPr>
              <a:t>áreas de formación</a:t>
            </a:r>
          </a:p>
        </p:txBody>
      </p:sp>
      <p:sp>
        <p:nvSpPr>
          <p:cNvPr id="19" name="12 CuadroTexto">
            <a:extLst>
              <a:ext uri="{FF2B5EF4-FFF2-40B4-BE49-F238E27FC236}">
                <a16:creationId xmlns:a16="http://schemas.microsoft.com/office/drawing/2014/main" id="{05EC6166-E121-7448-9E85-A949569E5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56" y="4752968"/>
            <a:ext cx="5296320" cy="27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1200" dirty="0">
                <a:latin typeface="Gobold Thin" pitchFamily="2" charset="0"/>
              </a:rPr>
              <a:t>seguridad de la información         nuevas tecnologías                legal</a:t>
            </a:r>
          </a:p>
        </p:txBody>
      </p:sp>
      <p:sp>
        <p:nvSpPr>
          <p:cNvPr id="20" name="12 CuadroTexto">
            <a:extLst>
              <a:ext uri="{FF2B5EF4-FFF2-40B4-BE49-F238E27FC236}">
                <a16:creationId xmlns:a16="http://schemas.microsoft.com/office/drawing/2014/main" id="{3CB4C9EE-FBAE-8645-B828-68B8D39F5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56" y="5107286"/>
            <a:ext cx="4864272" cy="27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1200" dirty="0">
                <a:latin typeface="Gobold Thin" pitchFamily="2" charset="0"/>
              </a:rPr>
              <a:t>orientación al cliente                    seguridad alimentaria           idiomas  </a:t>
            </a:r>
          </a:p>
        </p:txBody>
      </p:sp>
      <p:pic>
        <p:nvPicPr>
          <p:cNvPr id="21" name="Imagen 46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33A4ADC7-2B68-3A4B-B127-5BA1A05411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00" y="4841013"/>
            <a:ext cx="61920" cy="114314"/>
          </a:xfrm>
          <a:prstGeom prst="rect">
            <a:avLst/>
          </a:prstGeom>
        </p:spPr>
      </p:pic>
      <p:pic>
        <p:nvPicPr>
          <p:cNvPr id="32" name="Imagen 47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54993C6B-D22A-7841-B0B4-A9B31B029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12" y="4841013"/>
            <a:ext cx="61920" cy="114314"/>
          </a:xfrm>
          <a:prstGeom prst="rect">
            <a:avLst/>
          </a:prstGeom>
        </p:spPr>
      </p:pic>
      <p:pic>
        <p:nvPicPr>
          <p:cNvPr id="33" name="Imagen 48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3D5C05F9-FACD-A946-A63F-511963FA5B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841013"/>
            <a:ext cx="61920" cy="114314"/>
          </a:xfrm>
          <a:prstGeom prst="rect">
            <a:avLst/>
          </a:prstGeom>
        </p:spPr>
      </p:pic>
      <p:pic>
        <p:nvPicPr>
          <p:cNvPr id="34" name="Imagen 49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6BDBA9CD-AB76-6B45-87C0-2DEF00959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00" y="5185787"/>
            <a:ext cx="61920" cy="114314"/>
          </a:xfrm>
          <a:prstGeom prst="rect">
            <a:avLst/>
          </a:prstGeom>
        </p:spPr>
      </p:pic>
      <p:pic>
        <p:nvPicPr>
          <p:cNvPr id="35" name="Imagen 50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DE7EF27F-1638-BA4A-AEE5-5E3DA96C9A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20" y="5185787"/>
            <a:ext cx="61920" cy="114314"/>
          </a:xfrm>
          <a:prstGeom prst="rect">
            <a:avLst/>
          </a:prstGeom>
        </p:spPr>
      </p:pic>
      <p:pic>
        <p:nvPicPr>
          <p:cNvPr id="36" name="Imagen 51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FF010249-1054-FE4C-A7AC-D8CD7B17AE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185787"/>
            <a:ext cx="61920" cy="114314"/>
          </a:xfrm>
          <a:prstGeom prst="rect">
            <a:avLst/>
          </a:prstGeom>
        </p:spPr>
      </p:pic>
      <p:sp>
        <p:nvSpPr>
          <p:cNvPr id="37" name="12 CuadroTexto">
            <a:extLst>
              <a:ext uri="{FF2B5EF4-FFF2-40B4-BE49-F238E27FC236}">
                <a16:creationId xmlns:a16="http://schemas.microsoft.com/office/drawing/2014/main" id="{3CB4C9EE-FBAE-8645-B828-68B8D39F5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56" y="5456275"/>
            <a:ext cx="5008288" cy="27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1200" dirty="0">
                <a:latin typeface="Gobold Thin" pitchFamily="2" charset="0"/>
              </a:rPr>
              <a:t>habilidades profesionales             administración                       ofimática </a:t>
            </a:r>
          </a:p>
        </p:txBody>
      </p:sp>
      <p:pic>
        <p:nvPicPr>
          <p:cNvPr id="38" name="Imagen 49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6BDBA9CD-AB76-6B45-87C0-2DEF00959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00" y="5534776"/>
            <a:ext cx="61920" cy="114314"/>
          </a:xfrm>
          <a:prstGeom prst="rect">
            <a:avLst/>
          </a:prstGeom>
        </p:spPr>
      </p:pic>
      <p:pic>
        <p:nvPicPr>
          <p:cNvPr id="39" name="Imagen 50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DE7EF27F-1638-BA4A-AEE5-5E3DA96C9A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12" y="5534776"/>
            <a:ext cx="61920" cy="114314"/>
          </a:xfrm>
          <a:prstGeom prst="rect">
            <a:avLst/>
          </a:prstGeom>
        </p:spPr>
      </p:pic>
      <p:pic>
        <p:nvPicPr>
          <p:cNvPr id="40" name="Imagen 51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FF010249-1054-FE4C-A7AC-D8CD7B17AE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20" y="5534776"/>
            <a:ext cx="61920" cy="1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6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Conversia\Servicios\Nuevo Reglamento\DPD\Web_FormacionDPD\Z.fotos\Imagenes Editadas\cyber-security-data-protection-information-600w-12004359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t="7687" r="7504" b="8884"/>
          <a:stretch/>
        </p:blipFill>
        <p:spPr bwMode="auto">
          <a:xfrm flipH="1">
            <a:off x="0" y="0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6">
            <a:extLst>
              <a:ext uri="{FF2B5EF4-FFF2-40B4-BE49-F238E27FC236}">
                <a16:creationId xmlns:a16="http://schemas.microsoft.com/office/drawing/2014/main" id="{97D292EA-BAAD-D242-9082-FA3A13FCD477}"/>
              </a:ext>
            </a:extLst>
          </p:cNvPr>
          <p:cNvSpPr/>
          <p:nvPr/>
        </p:nvSpPr>
        <p:spPr>
          <a:xfrm>
            <a:off x="251520" y="645333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B2B2B2"/>
                </a:solidFill>
                <a:latin typeface="Gobold Thin" pitchFamily="2" charset="0"/>
              </a:rPr>
              <a:t>líderes en servicios de cumplimiento normativo para pymes y profesionales</a:t>
            </a:r>
          </a:p>
        </p:txBody>
      </p:sp>
      <p:pic>
        <p:nvPicPr>
          <p:cNvPr id="24" name="4 Imagen">
            <a:extLst>
              <a:ext uri="{FF2B5EF4-FFF2-40B4-BE49-F238E27FC236}">
                <a16:creationId xmlns:a16="http://schemas.microsoft.com/office/drawing/2014/main" id="{DC917DF5-531C-5A42-8851-A5EFC917B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49" y="6411515"/>
            <a:ext cx="1391663" cy="228818"/>
          </a:xfrm>
          <a:prstGeom prst="rect">
            <a:avLst/>
          </a:prstGeom>
        </p:spPr>
      </p:pic>
      <p:sp>
        <p:nvSpPr>
          <p:cNvPr id="26" name="1 Rectángulo">
            <a:extLst>
              <a:ext uri="{FF2B5EF4-FFF2-40B4-BE49-F238E27FC236}">
                <a16:creationId xmlns:a16="http://schemas.microsoft.com/office/drawing/2014/main" id="{5539B820-D878-804A-8D55-4F6BA7EC21E2}"/>
              </a:ext>
            </a:extLst>
          </p:cNvPr>
          <p:cNvSpPr/>
          <p:nvPr/>
        </p:nvSpPr>
        <p:spPr>
          <a:xfrm>
            <a:off x="5076056" y="3140968"/>
            <a:ext cx="3881957" cy="2880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sx="97000" sy="97000" algn="tl" rotWithShape="0">
              <a:schemeClr val="bg1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12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828" y="3284984"/>
            <a:ext cx="3452636" cy="262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1200"/>
              </a:spcAft>
            </a:pPr>
            <a:r>
              <a:rPr lang="es-ES" sz="3200" dirty="0">
                <a:latin typeface="Gobold Thin" pitchFamily="2" charset="0"/>
              </a:rPr>
              <a:t>formación dpd</a:t>
            </a:r>
            <a:r>
              <a:rPr lang="es-ES" dirty="0">
                <a:latin typeface="Gobold Thin" pitchFamily="2" charset="0"/>
              </a:rPr>
              <a:t> conforme al esquema </a:t>
            </a:r>
            <a:r>
              <a:rPr lang="es-ES" dirty="0" err="1">
                <a:latin typeface="Gobold Thin" pitchFamily="2" charset="0"/>
              </a:rPr>
              <a:t>aepd</a:t>
            </a:r>
            <a:r>
              <a:rPr lang="es-ES" dirty="0">
                <a:latin typeface="Gobold Thin" pitchFamily="2" charset="0"/>
              </a:rPr>
              <a:t>-dpd</a:t>
            </a:r>
          </a:p>
          <a:p>
            <a:pPr fontAlgn="ctr">
              <a:spcAft>
                <a:spcPts val="1200"/>
              </a:spcAft>
            </a:pPr>
            <a:r>
              <a:rPr lang="es-ES" sz="1050" dirty="0">
                <a:latin typeface="Helvetica" panose="020B0604020202020204" pitchFamily="34" charset="0"/>
              </a:rPr>
              <a:t>Para aquellos profesionales que aspiran a obtener la Certificación de Delegado de Protección de Datos (DPD), uno de los prerrequisitos marcados en el Esquema AEPD - DPD es que dichos </a:t>
            </a:r>
            <a:r>
              <a:rPr lang="es-ES" sz="1050" b="1" dirty="0">
                <a:latin typeface="Helvetica" panose="020B0604020202020204" pitchFamily="34" charset="0"/>
              </a:rPr>
              <a:t>candidatos deben justificar su nivel de formación y grado de conocimiento </a:t>
            </a:r>
            <a:r>
              <a:rPr lang="es-ES" sz="1050" dirty="0">
                <a:latin typeface="Helvetica" panose="020B0604020202020204" pitchFamily="34" charset="0"/>
              </a:rPr>
              <a:t>en materia de protección de datos.</a:t>
            </a:r>
          </a:p>
          <a:p>
            <a:pPr fontAlgn="ctr">
              <a:spcAft>
                <a:spcPts val="1200"/>
              </a:spcAft>
            </a:pPr>
            <a:r>
              <a:rPr lang="es-ES" sz="1050" dirty="0">
                <a:latin typeface="Helvetica" panose="020B0604020202020204" pitchFamily="34" charset="0"/>
              </a:rPr>
              <a:t>En Conversia disponemos de </a:t>
            </a:r>
            <a:r>
              <a:rPr lang="es-ES" sz="1050" b="1" dirty="0">
                <a:latin typeface="Helvetica" panose="020B0604020202020204" pitchFamily="34" charset="0"/>
              </a:rPr>
              <a:t>programas formativos </a:t>
            </a:r>
            <a:r>
              <a:rPr lang="es-ES" sz="1050" dirty="0">
                <a:latin typeface="Helvetica" panose="020B0604020202020204" pitchFamily="34" charset="0"/>
              </a:rPr>
              <a:t>orientados a proporcionar la capacitación específica necesaria.</a:t>
            </a:r>
          </a:p>
        </p:txBody>
      </p:sp>
    </p:spTree>
    <p:extLst>
      <p:ext uri="{BB962C8B-B14F-4D97-AF65-F5344CB8AC3E}">
        <p14:creationId xmlns:p14="http://schemas.microsoft.com/office/powerpoint/2010/main" val="1084871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136087" y="-999689"/>
            <a:ext cx="868665" cy="914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interior, sostener, joven&#10;&#10;Descripción generada automáticamente">
            <a:extLst>
              <a:ext uri="{FF2B5EF4-FFF2-40B4-BE49-F238E27FC236}">
                <a16:creationId xmlns:a16="http://schemas.microsoft.com/office/drawing/2014/main" id="{93EED848-1C44-7F45-B419-2E955CDF0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t="36195" r="12925" b="16818"/>
          <a:stretch/>
        </p:blipFill>
        <p:spPr>
          <a:xfrm>
            <a:off x="0" y="-18291"/>
            <a:ext cx="9140840" cy="3591308"/>
          </a:xfrm>
          <a:prstGeom prst="rect">
            <a:avLst/>
          </a:prstGeom>
        </p:spPr>
      </p:pic>
      <p:sp>
        <p:nvSpPr>
          <p:cNvPr id="10" name="12 CuadroTexto">
            <a:extLst>
              <a:ext uri="{FF2B5EF4-FFF2-40B4-BE49-F238E27FC236}">
                <a16:creationId xmlns:a16="http://schemas.microsoft.com/office/drawing/2014/main" id="{85049B4F-6C71-A749-81B3-B74D026B9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260648"/>
            <a:ext cx="4712856" cy="314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600"/>
              </a:spcAft>
            </a:pPr>
            <a:r>
              <a:rPr lang="es-ES" sz="3200" dirty="0">
                <a:latin typeface="Gobold Thin" pitchFamily="2" charset="0"/>
              </a:rPr>
              <a:t>ellos lo tienen claro, eligen </a:t>
            </a:r>
            <a:r>
              <a:rPr lang="es-ES" sz="3200" dirty="0" err="1">
                <a:latin typeface="Gobold Thin" pitchFamily="2" charset="0"/>
              </a:rPr>
              <a:t>conversia</a:t>
            </a:r>
            <a:endParaRPr lang="es-ES" sz="3200" dirty="0">
              <a:latin typeface="Gobold Thin" pitchFamily="2" charset="0"/>
            </a:endParaRPr>
          </a:p>
          <a:p>
            <a:pPr fontAlgn="ctr">
              <a:spcAft>
                <a:spcPts val="1200"/>
              </a:spcAft>
            </a:pPr>
            <a:r>
              <a:rPr lang="es-ES" dirty="0">
                <a:latin typeface="Gobold Thin" pitchFamily="2" charset="0"/>
              </a:rPr>
              <a:t>la mejor alternativa en cumplimiento normativo</a:t>
            </a:r>
          </a:p>
          <a:p>
            <a:pPr fontAlgn="base">
              <a:spcAft>
                <a:spcPts val="600"/>
              </a:spcAft>
            </a:pPr>
            <a:r>
              <a:rPr lang="es-ES" sz="1050" dirty="0">
                <a:latin typeface="Helvetica" panose="020B0604020202020204" pitchFamily="34" charset="0"/>
              </a:rPr>
              <a:t>Nuestra cartera de clientes está compuesta por </a:t>
            </a:r>
            <a:r>
              <a:rPr lang="es-ES" sz="1050" b="1" dirty="0">
                <a:latin typeface="Helvetica" panose="020B0604020202020204" pitchFamily="34" charset="0"/>
              </a:rPr>
              <a:t>pymes, autónomos, profesionales liberales y todo tipo de entidades </a:t>
            </a:r>
            <a:r>
              <a:rPr lang="es-ES" sz="1050" dirty="0">
                <a:latin typeface="Helvetica" panose="020B0604020202020204" pitchFamily="34" charset="0"/>
              </a:rPr>
              <a:t>procedentes de múltiples ámbitos y sectores.</a:t>
            </a:r>
          </a:p>
          <a:p>
            <a:pPr fontAlgn="base">
              <a:spcAft>
                <a:spcPts val="600"/>
              </a:spcAft>
            </a:pPr>
            <a:r>
              <a:rPr lang="es-ES" sz="1050" dirty="0">
                <a:latin typeface="Helvetica" panose="020B0604020202020204" pitchFamily="34" charset="0"/>
              </a:rPr>
              <a:t>Nos eligen como su consultora de confianza por el </a:t>
            </a:r>
            <a:r>
              <a:rPr lang="es-ES" sz="1050" b="1" dirty="0">
                <a:latin typeface="Helvetica" panose="020B0604020202020204" pitchFamily="34" charset="0"/>
              </a:rPr>
              <a:t>asesoramiento experto y seguimiento exhaustivo </a:t>
            </a:r>
            <a:r>
              <a:rPr lang="es-ES" sz="1050" dirty="0">
                <a:latin typeface="Helvetica" panose="020B0604020202020204" pitchFamily="34" charset="0"/>
              </a:rPr>
              <a:t>que les proporcionamos durante el proceso de adecuación y adaptación a la normativa.</a:t>
            </a:r>
          </a:p>
          <a:p>
            <a:pPr fontAlgn="base">
              <a:spcAft>
                <a:spcPts val="600"/>
              </a:spcAft>
            </a:pPr>
            <a:r>
              <a:rPr lang="es-ES" sz="1050" dirty="0">
                <a:latin typeface="Helvetica" panose="020B0604020202020204" pitchFamily="34" charset="0"/>
              </a:rPr>
              <a:t>Más de 185.000 clientes ya saben que </a:t>
            </a:r>
            <a:r>
              <a:rPr lang="es-ES" sz="1050" b="1" dirty="0">
                <a:latin typeface="Helvetica" panose="020B0604020202020204" pitchFamily="34" charset="0"/>
              </a:rPr>
              <a:t>Conversia es una apuesta segura.</a:t>
            </a:r>
          </a:p>
        </p:txBody>
      </p:sp>
      <p:pic>
        <p:nvPicPr>
          <p:cNvPr id="5" name="Imagen 4" descr="Imagen que contiene taburete, tabla, dibujo&#10;&#10;Descripción generada automáticamente">
            <a:extLst>
              <a:ext uri="{FF2B5EF4-FFF2-40B4-BE49-F238E27FC236}">
                <a16:creationId xmlns:a16="http://schemas.microsoft.com/office/drawing/2014/main" id="{AA454BEB-626B-054F-9561-2CFEBF1EB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82" y="5000265"/>
            <a:ext cx="2122606" cy="259323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A6C4250-3FE4-E942-AC5D-EAAF7C3CE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74" y="4699615"/>
            <a:ext cx="702354" cy="8138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DD97645-BF44-3442-B147-8AAC50376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699616"/>
            <a:ext cx="801671" cy="801671"/>
          </a:xfrm>
          <a:prstGeom prst="rect">
            <a:avLst/>
          </a:prstGeom>
        </p:spPr>
      </p:pic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B2C76F7-76AA-4642-9C14-7559BF6F7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699617"/>
            <a:ext cx="1107714" cy="66862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7817CB23-AC02-9143-9D66-B1888C499F47}"/>
              </a:ext>
            </a:extLst>
          </p:cNvPr>
          <p:cNvSpPr/>
          <p:nvPr/>
        </p:nvSpPr>
        <p:spPr>
          <a:xfrm>
            <a:off x="323528" y="4437112"/>
            <a:ext cx="8371267" cy="122199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EC8B7CF-6F20-854C-BBAB-8217C952C1B1}"/>
              </a:ext>
            </a:extLst>
          </p:cNvPr>
          <p:cNvSpPr/>
          <p:nvPr/>
        </p:nvSpPr>
        <p:spPr>
          <a:xfrm>
            <a:off x="179512" y="4929000"/>
            <a:ext cx="407380" cy="43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411653F-9A1C-3D46-AEBA-5A7C5F017BF3}"/>
              </a:ext>
            </a:extLst>
          </p:cNvPr>
          <p:cNvSpPr/>
          <p:nvPr/>
        </p:nvSpPr>
        <p:spPr>
          <a:xfrm>
            <a:off x="8485100" y="4929000"/>
            <a:ext cx="407380" cy="43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0148D87-9257-5641-9EE8-B45642059B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4" y="4754061"/>
            <a:ext cx="1040825" cy="684246"/>
          </a:xfrm>
          <a:prstGeom prst="rect">
            <a:avLst/>
          </a:prstGeom>
        </p:spPr>
      </p:pic>
      <p:sp>
        <p:nvSpPr>
          <p:cNvPr id="20" name="Rectángulo 6">
            <a:extLst>
              <a:ext uri="{FF2B5EF4-FFF2-40B4-BE49-F238E27FC236}">
                <a16:creationId xmlns:a16="http://schemas.microsoft.com/office/drawing/2014/main" id="{DE76FE80-6F05-BC43-9023-1CBF8A4700F3}"/>
              </a:ext>
            </a:extLst>
          </p:cNvPr>
          <p:cNvSpPr/>
          <p:nvPr/>
        </p:nvSpPr>
        <p:spPr>
          <a:xfrm>
            <a:off x="251520" y="645333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B2B2B2"/>
                </a:solidFill>
                <a:latin typeface="Gobold Thin" pitchFamily="2" charset="0"/>
              </a:rPr>
              <a:t>líderes en servicios de cumplimiento normativo para pymes y profesionales</a:t>
            </a:r>
          </a:p>
        </p:txBody>
      </p:sp>
      <p:pic>
        <p:nvPicPr>
          <p:cNvPr id="21" name="4 Imagen">
            <a:extLst>
              <a:ext uri="{FF2B5EF4-FFF2-40B4-BE49-F238E27FC236}">
                <a16:creationId xmlns:a16="http://schemas.microsoft.com/office/drawing/2014/main" id="{816ED7DF-9E82-CA49-94D5-690958BCE2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49" y="6411515"/>
            <a:ext cx="1391663" cy="228818"/>
          </a:xfrm>
          <a:prstGeom prst="rect">
            <a:avLst/>
          </a:prstGeom>
        </p:spPr>
      </p:pic>
      <p:pic>
        <p:nvPicPr>
          <p:cNvPr id="15" name="Imagen 46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33A4ADC7-2B68-3A4B-B127-5BA1A05411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9" y="5048109"/>
            <a:ext cx="100924" cy="186322"/>
          </a:xfrm>
          <a:prstGeom prst="rect">
            <a:avLst/>
          </a:prstGeom>
        </p:spPr>
      </p:pic>
      <p:pic>
        <p:nvPicPr>
          <p:cNvPr id="22" name="Imagen 46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33A4ADC7-2B68-3A4B-B127-5BA1A05411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280" y="5033927"/>
            <a:ext cx="100924" cy="1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782A6C-4461-C842-8C65-C29A6F542D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1" b="25154"/>
          <a:stretch/>
        </p:blipFill>
        <p:spPr>
          <a:xfrm>
            <a:off x="-2" y="0"/>
            <a:ext cx="9159349" cy="3993288"/>
          </a:xfrm>
          <a:prstGeom prst="rect">
            <a:avLst/>
          </a:prstGeom>
        </p:spPr>
      </p:pic>
      <p:sp>
        <p:nvSpPr>
          <p:cNvPr id="18" name="1 Rectángulo">
            <a:extLst>
              <a:ext uri="{FF2B5EF4-FFF2-40B4-BE49-F238E27FC236}">
                <a16:creationId xmlns:a16="http://schemas.microsoft.com/office/drawing/2014/main" id="{77A9D6F4-CD2F-4047-959C-9C016B050096}"/>
              </a:ext>
            </a:extLst>
          </p:cNvPr>
          <p:cNvSpPr/>
          <p:nvPr/>
        </p:nvSpPr>
        <p:spPr>
          <a:xfrm>
            <a:off x="1284215" y="3068960"/>
            <a:ext cx="6577154" cy="1944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sx="97000" sy="97000" algn="tl" rotWithShape="0">
              <a:schemeClr val="bg1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2 CuadroTexto">
            <a:extLst>
              <a:ext uri="{FF2B5EF4-FFF2-40B4-BE49-F238E27FC236}">
                <a16:creationId xmlns:a16="http://schemas.microsoft.com/office/drawing/2014/main" id="{85049B4F-6C71-A749-81B3-B74D026B9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3356992"/>
            <a:ext cx="4741692" cy="15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1200"/>
              </a:spcAft>
            </a:pPr>
            <a:r>
              <a:rPr lang="es-ES" sz="3200" dirty="0">
                <a:latin typeface="Gobold Thin" pitchFamily="2" charset="0"/>
              </a:rPr>
              <a:t>¡más de              clientes ya confían en nosotros!</a:t>
            </a:r>
          </a:p>
          <a:p>
            <a:pPr algn="ctr" fontAlgn="ctr">
              <a:spcAft>
                <a:spcPts val="1200"/>
              </a:spcAft>
            </a:pPr>
            <a:r>
              <a:rPr lang="es-ES" dirty="0">
                <a:solidFill>
                  <a:srgbClr val="FF8300"/>
                </a:solidFill>
                <a:latin typeface="Gobold Thin" pitchFamily="2" charset="0"/>
              </a:rPr>
              <a:t>¿hablamos?</a:t>
            </a:r>
          </a:p>
        </p:txBody>
      </p:sp>
      <p:sp>
        <p:nvSpPr>
          <p:cNvPr id="15" name="12 CuadroTexto">
            <a:extLst>
              <a:ext uri="{FF2B5EF4-FFF2-40B4-BE49-F238E27FC236}">
                <a16:creationId xmlns:a16="http://schemas.microsoft.com/office/drawing/2014/main" id="{85049B4F-6C71-A749-81B3-B74D026B9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3395772"/>
            <a:ext cx="1728192" cy="55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600"/>
              </a:spcAft>
            </a:pPr>
            <a:r>
              <a:rPr lang="es-ES" sz="2900" dirty="0">
                <a:latin typeface="Gobold Thin" pitchFamily="2" charset="0"/>
              </a:rPr>
              <a:t>185.000</a:t>
            </a:r>
            <a:endParaRPr lang="es-ES" sz="2900" b="1" dirty="0">
              <a:latin typeface="Helvetica" panose="020B0604020202020204" pitchFamily="34" charset="0"/>
            </a:endParaRPr>
          </a:p>
        </p:txBody>
      </p:sp>
      <p:sp>
        <p:nvSpPr>
          <p:cNvPr id="16" name="12 CuadroTexto">
            <a:extLst>
              <a:ext uri="{FF2B5EF4-FFF2-40B4-BE49-F238E27FC236}">
                <a16:creationId xmlns:a16="http://schemas.microsoft.com/office/drawing/2014/main" id="{85049B4F-6C71-A749-81B3-B74D026B9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031" y="5423724"/>
            <a:ext cx="1823433" cy="4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600"/>
              </a:spcAft>
            </a:pPr>
            <a:r>
              <a:rPr lang="es-ES" sz="2000" dirty="0">
                <a:latin typeface="Gobold Lowplus" pitchFamily="2" charset="0"/>
              </a:rPr>
              <a:t>902 877 192</a:t>
            </a:r>
          </a:p>
        </p:txBody>
      </p:sp>
      <p:sp>
        <p:nvSpPr>
          <p:cNvPr id="19" name="12 CuadroTexto">
            <a:extLst>
              <a:ext uri="{FF2B5EF4-FFF2-40B4-BE49-F238E27FC236}">
                <a16:creationId xmlns:a16="http://schemas.microsoft.com/office/drawing/2014/main" id="{85049B4F-6C71-A749-81B3-B74D026B9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175" y="5483372"/>
            <a:ext cx="1800200" cy="33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600"/>
              </a:spcAft>
            </a:pPr>
            <a:r>
              <a:rPr lang="es-ES" sz="1600" dirty="0">
                <a:latin typeface="Gobold Lowplus" pitchFamily="2" charset="0"/>
              </a:rPr>
              <a:t>info@conversia.es</a:t>
            </a:r>
          </a:p>
        </p:txBody>
      </p:sp>
      <p:pic>
        <p:nvPicPr>
          <p:cNvPr id="35" name="Imagen 34" descr="Imagen que contiene luz, parada, calle, camión&#10;&#10;Descripción generada automáticamente">
            <a:extLst>
              <a:ext uri="{FF2B5EF4-FFF2-40B4-BE49-F238E27FC236}">
                <a16:creationId xmlns:a16="http://schemas.microsoft.com/office/drawing/2014/main" id="{EF6F3010-FF44-E14B-AACC-28F292EDD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312561"/>
            <a:ext cx="546100" cy="520700"/>
          </a:xfrm>
          <a:prstGeom prst="rect">
            <a:avLst/>
          </a:prstGeom>
        </p:spPr>
      </p:pic>
      <p:pic>
        <p:nvPicPr>
          <p:cNvPr id="37" name="Imagen 36" descr="Imagen que contiene monitor, televisión, pantalla, oscuro&#10;&#10;Descripción generada automáticamente">
            <a:extLst>
              <a:ext uri="{FF2B5EF4-FFF2-40B4-BE49-F238E27FC236}">
                <a16:creationId xmlns:a16="http://schemas.microsoft.com/office/drawing/2014/main" id="{83428FCE-9914-FC4D-8489-E176DB371F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91" y="5301208"/>
            <a:ext cx="482600" cy="520700"/>
          </a:xfrm>
          <a:prstGeom prst="rect">
            <a:avLst/>
          </a:prstGeom>
        </p:spPr>
      </p:pic>
      <p:sp>
        <p:nvSpPr>
          <p:cNvPr id="17" name="Rectángulo 6">
            <a:extLst>
              <a:ext uri="{FF2B5EF4-FFF2-40B4-BE49-F238E27FC236}">
                <a16:creationId xmlns:a16="http://schemas.microsoft.com/office/drawing/2014/main" id="{0FCE819A-06E5-B548-BE8B-E5E92A6851EC}"/>
              </a:ext>
            </a:extLst>
          </p:cNvPr>
          <p:cNvSpPr/>
          <p:nvPr/>
        </p:nvSpPr>
        <p:spPr>
          <a:xfrm>
            <a:off x="251520" y="645333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B2B2B2"/>
                </a:solidFill>
                <a:latin typeface="Gobold Thin" pitchFamily="2" charset="0"/>
              </a:rPr>
              <a:t>líderes en servicios de cumplimiento normativo para pymes y profesionales</a:t>
            </a:r>
          </a:p>
        </p:txBody>
      </p:sp>
      <p:pic>
        <p:nvPicPr>
          <p:cNvPr id="20" name="4 Imagen">
            <a:extLst>
              <a:ext uri="{FF2B5EF4-FFF2-40B4-BE49-F238E27FC236}">
                <a16:creationId xmlns:a16="http://schemas.microsoft.com/office/drawing/2014/main" id="{D10958A4-9C47-5043-ACA9-DA87707AE0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49" y="6411515"/>
            <a:ext cx="1391663" cy="2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39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595335" y="6208959"/>
            <a:ext cx="5953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ES" sz="1000" dirty="0" err="1">
                <a:solidFill>
                  <a:srgbClr val="7A7B7C"/>
                </a:solidFill>
                <a:latin typeface="Helvetica" panose="020B0604020202020204" pitchFamily="34" charset="0"/>
              </a:rPr>
              <a:t>info@conversia.es</a:t>
            </a:r>
            <a:r>
              <a:rPr lang="es-ES" sz="1000" dirty="0">
                <a:solidFill>
                  <a:srgbClr val="7A7B7C"/>
                </a:solidFill>
                <a:latin typeface="Helvetica" panose="020B0604020202020204" pitchFamily="34" charset="0"/>
              </a:rPr>
              <a:t>  |  T. 902 877 192  |  </a:t>
            </a:r>
            <a:r>
              <a:rPr lang="es-ES" sz="1000" dirty="0" err="1">
                <a:solidFill>
                  <a:srgbClr val="7A7B7C"/>
                </a:solidFill>
                <a:latin typeface="Helvetica" panose="020B0604020202020204" pitchFamily="34" charset="0"/>
              </a:rPr>
              <a:t>www.conversia.es</a:t>
            </a:r>
            <a:endParaRPr lang="es-ES" sz="1000" dirty="0">
              <a:solidFill>
                <a:srgbClr val="7A7B7C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54317"/>
            <a:ext cx="2376264" cy="39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3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3" r="6978" b="4065"/>
          <a:stretch/>
        </p:blipFill>
        <p:spPr>
          <a:xfrm>
            <a:off x="1" y="1"/>
            <a:ext cx="4572000" cy="5986286"/>
          </a:xfrm>
          <a:prstGeom prst="rect">
            <a:avLst/>
          </a:prstGeom>
        </p:spPr>
      </p:pic>
      <p:sp>
        <p:nvSpPr>
          <p:cNvPr id="10" name="Rectángulo 6">
            <a:extLst>
              <a:ext uri="{FF2B5EF4-FFF2-40B4-BE49-F238E27FC236}">
                <a16:creationId xmlns:a16="http://schemas.microsoft.com/office/drawing/2014/main" id="{E828AA4F-8F03-3446-BDDA-7F27F08AB9AC}"/>
              </a:ext>
            </a:extLst>
          </p:cNvPr>
          <p:cNvSpPr/>
          <p:nvPr/>
        </p:nvSpPr>
        <p:spPr>
          <a:xfrm>
            <a:off x="251520" y="645333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B2B2B2"/>
                </a:solidFill>
                <a:latin typeface="Gobold Thin" pitchFamily="2" charset="0"/>
              </a:rPr>
              <a:t>líderes en servicios de cumplimiento normativo para pymes y profesionales</a:t>
            </a:r>
          </a:p>
        </p:txBody>
      </p:sp>
      <p:pic>
        <p:nvPicPr>
          <p:cNvPr id="13" name="4 Imagen">
            <a:extLst>
              <a:ext uri="{FF2B5EF4-FFF2-40B4-BE49-F238E27FC236}">
                <a16:creationId xmlns:a16="http://schemas.microsoft.com/office/drawing/2014/main" id="{5774F0E0-B19B-2743-BAEE-C9A8C32D0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49" y="6411515"/>
            <a:ext cx="1391663" cy="228818"/>
          </a:xfrm>
          <a:prstGeom prst="rect">
            <a:avLst/>
          </a:prstGeom>
        </p:spPr>
      </p:pic>
      <p:sp>
        <p:nvSpPr>
          <p:cNvPr id="11" name="12 CuadroTexto">
            <a:extLst>
              <a:ext uri="{FF2B5EF4-FFF2-40B4-BE49-F238E27FC236}">
                <a16:creationId xmlns:a16="http://schemas.microsoft.com/office/drawing/2014/main" id="{85049B4F-6C71-A749-81B3-B74D026B9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746" y="1854295"/>
            <a:ext cx="3601686" cy="30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600"/>
              </a:spcAft>
            </a:pPr>
            <a:r>
              <a:rPr lang="es-ES" sz="3200" dirty="0">
                <a:latin typeface="Gobold Thin" pitchFamily="2" charset="0"/>
              </a:rPr>
              <a:t>sobre nosotros</a:t>
            </a:r>
          </a:p>
          <a:p>
            <a:pPr fontAlgn="ctr">
              <a:spcAft>
                <a:spcPts val="1200"/>
              </a:spcAft>
            </a:pPr>
            <a:r>
              <a:rPr lang="es-ES" dirty="0">
                <a:solidFill>
                  <a:srgbClr val="FF8300"/>
                </a:solidFill>
                <a:latin typeface="Gobold Thin" pitchFamily="2" charset="0"/>
              </a:rPr>
              <a:t>DESDE 2001</a:t>
            </a:r>
          </a:p>
          <a:p>
            <a:pPr>
              <a:spcAft>
                <a:spcPts val="600"/>
              </a:spcAft>
            </a:pPr>
            <a:r>
              <a:rPr lang="es-ES" sz="1050" dirty="0">
                <a:latin typeface="Helvetica" panose="020B0604020202020204" pitchFamily="34" charset="0"/>
              </a:rPr>
              <a:t>Conversia nació en 2001, como un proyecto pionero e innovador. </a:t>
            </a:r>
            <a:r>
              <a:rPr lang="es-ES" sz="1050" b="1" dirty="0">
                <a:latin typeface="Helvetica" panose="020B0604020202020204" pitchFamily="34" charset="0"/>
              </a:rPr>
              <a:t>Nuestra trayectoria profesional y experiencia nos han convertido en referentes del sector.</a:t>
            </a:r>
            <a:r>
              <a:rPr lang="es-ES" sz="1050" dirty="0">
                <a:latin typeface="Helvetica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s-ES" sz="1050" dirty="0">
                <a:latin typeface="Helvetica" panose="020B0604020202020204" pitchFamily="34" charset="0"/>
              </a:rPr>
              <a:t>Con más de 185.000 clientes, somos la empresa líder en asesoramiento en materia de cumplimiento normativo, a nivel nacional.</a:t>
            </a:r>
          </a:p>
          <a:p>
            <a:pPr>
              <a:spcAft>
                <a:spcPts val="600"/>
              </a:spcAft>
            </a:pPr>
            <a:r>
              <a:rPr lang="es-ES" sz="1050" dirty="0">
                <a:latin typeface="Helvetica" panose="020B0604020202020204" pitchFamily="34" charset="0"/>
              </a:rPr>
              <a:t>Contamos con una estructura de más de 350 empleados, repartidos en 16 delegaciones por toda España, cuya labor nos permite ofrecer </a:t>
            </a:r>
            <a:r>
              <a:rPr lang="es-ES" sz="1050" b="1" dirty="0">
                <a:latin typeface="Helvetica" panose="020B0604020202020204" pitchFamily="34" charset="0"/>
              </a:rPr>
              <a:t>una solución global pero proveyendo de un servicio local y personalizado.</a:t>
            </a:r>
            <a:endParaRPr lang="es-ES" sz="105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5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Rectángulo">
            <a:extLst>
              <a:ext uri="{FF2B5EF4-FFF2-40B4-BE49-F238E27FC236}">
                <a16:creationId xmlns:a16="http://schemas.microsoft.com/office/drawing/2014/main" id="{6C4E6EBA-0987-EA4F-AB41-BD0F8BE62298}"/>
              </a:ext>
            </a:extLst>
          </p:cNvPr>
          <p:cNvSpPr/>
          <p:nvPr/>
        </p:nvSpPr>
        <p:spPr>
          <a:xfrm>
            <a:off x="2516104" y="3339202"/>
            <a:ext cx="1880055" cy="2026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sx="97000" sy="97000" algn="tl" rotWithShape="0">
              <a:schemeClr val="bg1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6666F46B-69D5-1C4A-B07A-DB786195B3E0}"/>
              </a:ext>
            </a:extLst>
          </p:cNvPr>
          <p:cNvSpPr/>
          <p:nvPr/>
        </p:nvSpPr>
        <p:spPr>
          <a:xfrm rot="5400000">
            <a:off x="2628040" y="1569376"/>
            <a:ext cx="1656183" cy="1904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12 CuadroTexto">
            <a:extLst>
              <a:ext uri="{FF2B5EF4-FFF2-40B4-BE49-F238E27FC236}">
                <a16:creationId xmlns:a16="http://schemas.microsoft.com/office/drawing/2014/main" id="{85049B4F-6C71-A749-81B3-B74D026B9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746" y="1556792"/>
            <a:ext cx="3745702" cy="407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600"/>
              </a:spcAft>
            </a:pPr>
            <a:r>
              <a:rPr lang="es-ES" sz="3200" dirty="0">
                <a:latin typeface="Gobold Thin" pitchFamily="2" charset="0"/>
              </a:rPr>
              <a:t>la experiencia</a:t>
            </a:r>
            <a:br>
              <a:rPr lang="es-ES" sz="3200" dirty="0">
                <a:latin typeface="Gobold Thin" pitchFamily="2" charset="0"/>
              </a:rPr>
            </a:br>
            <a:r>
              <a:rPr lang="es-ES" sz="3200" dirty="0">
                <a:latin typeface="Gobold Thin" pitchFamily="2" charset="0"/>
              </a:rPr>
              <a:t>es un grado</a:t>
            </a:r>
          </a:p>
          <a:p>
            <a:pPr fontAlgn="ctr">
              <a:spcAft>
                <a:spcPts val="1200"/>
              </a:spcAft>
            </a:pPr>
            <a:r>
              <a:rPr lang="es-ES" dirty="0">
                <a:latin typeface="Gobold Thin" pitchFamily="2" charset="0"/>
              </a:rPr>
              <a:t>las cifras no engañan</a:t>
            </a:r>
          </a:p>
          <a:p>
            <a:pPr fontAlgn="base">
              <a:spcAft>
                <a:spcPts val="600"/>
              </a:spcAft>
            </a:pPr>
            <a:r>
              <a:rPr lang="es-ES" sz="1050" dirty="0">
                <a:latin typeface="Helvetica" panose="020B0604020202020204" pitchFamily="34" charset="0"/>
              </a:rPr>
              <a:t>Desde un pequeño bar a una gran compañía distribuidora, pasando por electricistas, comercios o asociaciones culturales. Nuestros clientes son de lo más diversos, pero todos tienen una cosa en común: la necesidad de cumplir con la normativa. </a:t>
            </a:r>
          </a:p>
          <a:p>
            <a:pPr fontAlgn="base">
              <a:spcAft>
                <a:spcPts val="600"/>
              </a:spcAft>
            </a:pPr>
            <a:r>
              <a:rPr lang="es-ES" sz="1050" dirty="0">
                <a:latin typeface="Helvetica" panose="020B0604020202020204" pitchFamily="34" charset="0"/>
              </a:rPr>
              <a:t>Nuestra metodología de trabajo nos ha consolidado como una de las empresas más dinámicas del sector, afianzando nuestra competitividad y calidad de servicio. Todo ello lo hemos logrado </a:t>
            </a:r>
            <a:r>
              <a:rPr lang="es-ES" sz="1050" b="1" dirty="0">
                <a:latin typeface="Helvetica" panose="020B0604020202020204" pitchFamily="34" charset="0"/>
              </a:rPr>
              <a:t>gracias a la profesionalidad de nuestros equipos</a:t>
            </a:r>
            <a:r>
              <a:rPr lang="es-ES" sz="1050" dirty="0">
                <a:latin typeface="Helvetica" panose="020B0604020202020204" pitchFamily="34" charset="0"/>
              </a:rPr>
              <a:t>, así como a la confianza de nuestros </a:t>
            </a:r>
            <a:r>
              <a:rPr lang="es-ES" sz="1050" b="1" dirty="0">
                <a:latin typeface="Helvetica" panose="020B0604020202020204" pitchFamily="34" charset="0"/>
              </a:rPr>
              <a:t>clientes y colaboradores</a:t>
            </a:r>
            <a:r>
              <a:rPr lang="es-ES" sz="1050" dirty="0">
                <a:latin typeface="Helvetica" panose="020B0604020202020204" pitchFamily="34" charset="0"/>
              </a:rPr>
              <a:t>.</a:t>
            </a:r>
          </a:p>
          <a:p>
            <a:pPr fontAlgn="base">
              <a:spcAft>
                <a:spcPts val="600"/>
              </a:spcAft>
            </a:pPr>
            <a:r>
              <a:rPr lang="es-ES" sz="1050" dirty="0">
                <a:latin typeface="Helvetica" panose="020B0604020202020204" pitchFamily="34" charset="0"/>
              </a:rPr>
              <a:t>Queremos ayudarte a gestionar las actuaciones de tu empresa o entidad en materia de cumplimiento normativo. </a:t>
            </a:r>
          </a:p>
          <a:p>
            <a:pPr fontAlgn="base">
              <a:spcAft>
                <a:spcPts val="600"/>
              </a:spcAft>
            </a:pPr>
            <a:r>
              <a:rPr lang="es-ES" sz="1050" b="1" dirty="0">
                <a:latin typeface="Helvetica" panose="020B0604020202020204" pitchFamily="34" charset="0"/>
              </a:rPr>
              <a:t>¡Estamos listos para empezar a trabajar contigo!</a:t>
            </a:r>
          </a:p>
        </p:txBody>
      </p:sp>
      <p:sp>
        <p:nvSpPr>
          <p:cNvPr id="11" name="1 Rectángulo">
            <a:extLst>
              <a:ext uri="{FF2B5EF4-FFF2-40B4-BE49-F238E27FC236}">
                <a16:creationId xmlns:a16="http://schemas.microsoft.com/office/drawing/2014/main" id="{6F38F820-FC62-884F-869F-1ADE96015F54}"/>
              </a:ext>
            </a:extLst>
          </p:cNvPr>
          <p:cNvSpPr/>
          <p:nvPr/>
        </p:nvSpPr>
        <p:spPr>
          <a:xfrm rot="5400000">
            <a:off x="235310" y="1068946"/>
            <a:ext cx="2657043" cy="1904544"/>
          </a:xfrm>
          <a:prstGeom prst="rect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22B6EDD4-E7E7-6A4D-95B7-97AA351FB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07" y="2341625"/>
            <a:ext cx="1708353" cy="89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300"/>
              </a:spcAft>
            </a:pPr>
            <a:r>
              <a:rPr lang="es-ES" sz="3200" dirty="0">
                <a:solidFill>
                  <a:schemeClr val="bg1"/>
                </a:solidFill>
                <a:latin typeface="Gobold Thin" pitchFamily="2" charset="0"/>
              </a:rPr>
              <a:t>185.000</a:t>
            </a:r>
          </a:p>
          <a:p>
            <a:pPr fontAlgn="ctr">
              <a:spcAft>
                <a:spcPts val="300"/>
              </a:spcAft>
            </a:pPr>
            <a:r>
              <a:rPr lang="es-ES" dirty="0">
                <a:solidFill>
                  <a:schemeClr val="bg1"/>
                </a:solidFill>
                <a:latin typeface="Gobold Thin" pitchFamily="2" charset="0"/>
              </a:rPr>
              <a:t>clientes</a:t>
            </a:r>
            <a:endParaRPr lang="es-ES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4" name="12 CuadroTexto">
            <a:extLst>
              <a:ext uri="{FF2B5EF4-FFF2-40B4-BE49-F238E27FC236}">
                <a16:creationId xmlns:a16="http://schemas.microsoft.com/office/drawing/2014/main" id="{CFD13B76-5BD9-5F46-BBE5-A64E4EE1A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051" y="2341625"/>
            <a:ext cx="1708353" cy="89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300"/>
              </a:spcAft>
            </a:pPr>
            <a:r>
              <a:rPr lang="es-ES" sz="3200" dirty="0">
                <a:latin typeface="Gobold Thin" pitchFamily="2" charset="0"/>
              </a:rPr>
              <a:t>350</a:t>
            </a:r>
          </a:p>
          <a:p>
            <a:pPr fontAlgn="ctr">
              <a:spcAft>
                <a:spcPts val="300"/>
              </a:spcAft>
            </a:pPr>
            <a:r>
              <a:rPr lang="es-ES" dirty="0">
                <a:latin typeface="Gobold Thin" pitchFamily="2" charset="0"/>
              </a:rPr>
              <a:t>empleados</a:t>
            </a:r>
            <a:endParaRPr lang="es-ES" b="1" dirty="0">
              <a:latin typeface="Helvetica" panose="020B0604020202020204" pitchFamily="34" charset="0"/>
            </a:endParaRPr>
          </a:p>
        </p:txBody>
      </p:sp>
      <p:sp>
        <p:nvSpPr>
          <p:cNvPr id="17" name="12 CuadroTexto">
            <a:extLst>
              <a:ext uri="{FF2B5EF4-FFF2-40B4-BE49-F238E27FC236}">
                <a16:creationId xmlns:a16="http://schemas.microsoft.com/office/drawing/2014/main" id="{5E1B8E29-5025-D845-8246-3AC7799C0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07" y="4331452"/>
            <a:ext cx="1800452" cy="89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300"/>
              </a:spcAft>
            </a:pPr>
            <a:r>
              <a:rPr lang="es-ES" sz="3200" dirty="0">
                <a:latin typeface="Gobold Thin" pitchFamily="2" charset="0"/>
              </a:rPr>
              <a:t>7.500</a:t>
            </a:r>
          </a:p>
          <a:p>
            <a:pPr fontAlgn="ctr">
              <a:spcAft>
                <a:spcPts val="300"/>
              </a:spcAft>
            </a:pPr>
            <a:r>
              <a:rPr lang="es-ES" dirty="0">
                <a:latin typeface="Gobold Thin" pitchFamily="2" charset="0"/>
              </a:rPr>
              <a:t>colaboradores</a:t>
            </a:r>
            <a:endParaRPr lang="es-ES" b="1" dirty="0">
              <a:latin typeface="Helvetica" panose="020B0604020202020204" pitchFamily="34" charset="0"/>
            </a:endParaRPr>
          </a:p>
        </p:txBody>
      </p:sp>
      <p:sp>
        <p:nvSpPr>
          <p:cNvPr id="18" name="12 CuadroTexto">
            <a:extLst>
              <a:ext uri="{FF2B5EF4-FFF2-40B4-BE49-F238E27FC236}">
                <a16:creationId xmlns:a16="http://schemas.microsoft.com/office/drawing/2014/main" id="{A8E52BEB-D951-EF4D-AF03-AE0847A79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051" y="4331452"/>
            <a:ext cx="1708353" cy="89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300"/>
              </a:spcAft>
            </a:pPr>
            <a:r>
              <a:rPr lang="es-ES" sz="3200" dirty="0">
                <a:solidFill>
                  <a:srgbClr val="FF8300"/>
                </a:solidFill>
                <a:latin typeface="Gobold Thin" pitchFamily="2" charset="0"/>
              </a:rPr>
              <a:t>16</a:t>
            </a:r>
          </a:p>
          <a:p>
            <a:pPr fontAlgn="ctr">
              <a:spcAft>
                <a:spcPts val="300"/>
              </a:spcAft>
            </a:pPr>
            <a:r>
              <a:rPr lang="es-ES" dirty="0">
                <a:solidFill>
                  <a:srgbClr val="FF8300"/>
                </a:solidFill>
                <a:latin typeface="Gobold Thin" pitchFamily="2" charset="0"/>
              </a:rPr>
              <a:t>delegaciones</a:t>
            </a:r>
            <a:endParaRPr lang="es-ES" b="1" dirty="0">
              <a:solidFill>
                <a:srgbClr val="FF8300"/>
              </a:solidFill>
              <a:latin typeface="Helvetica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A6A74D9-6873-B749-BA58-92701FA78085}"/>
              </a:ext>
            </a:extLst>
          </p:cNvPr>
          <p:cNvSpPr/>
          <p:nvPr/>
        </p:nvSpPr>
        <p:spPr>
          <a:xfrm>
            <a:off x="7264581" y="391580"/>
            <a:ext cx="423124" cy="4231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52167A8-C05E-1944-95E6-0015EAD2CFC7}"/>
              </a:ext>
            </a:extLst>
          </p:cNvPr>
          <p:cNvSpPr/>
          <p:nvPr/>
        </p:nvSpPr>
        <p:spPr>
          <a:xfrm>
            <a:off x="7766680" y="902458"/>
            <a:ext cx="228818" cy="228818"/>
          </a:xfrm>
          <a:prstGeom prst="rect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6">
            <a:extLst>
              <a:ext uri="{FF2B5EF4-FFF2-40B4-BE49-F238E27FC236}">
                <a16:creationId xmlns:a16="http://schemas.microsoft.com/office/drawing/2014/main" id="{F44F9FD5-1B0A-4A4F-B61B-D46D80178F63}"/>
              </a:ext>
            </a:extLst>
          </p:cNvPr>
          <p:cNvSpPr/>
          <p:nvPr/>
        </p:nvSpPr>
        <p:spPr>
          <a:xfrm>
            <a:off x="251520" y="645333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B2B2B2"/>
                </a:solidFill>
                <a:latin typeface="Gobold Thin" pitchFamily="2" charset="0"/>
              </a:rPr>
              <a:t>líderes en servicios de cumplimiento normativo para pymes y profesionales</a:t>
            </a:r>
          </a:p>
        </p:txBody>
      </p:sp>
      <p:pic>
        <p:nvPicPr>
          <p:cNvPr id="21" name="4 Imagen">
            <a:extLst>
              <a:ext uri="{FF2B5EF4-FFF2-40B4-BE49-F238E27FC236}">
                <a16:creationId xmlns:a16="http://schemas.microsoft.com/office/drawing/2014/main" id="{7814432B-9028-784D-B474-4D885BA88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49" y="6411515"/>
            <a:ext cx="1391663" cy="2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9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 rot="5400000">
            <a:off x="3303784" y="-3311817"/>
            <a:ext cx="1132776" cy="77403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2" descr="Personas sentadas en una mesa&#10;&#10;Descripción generada automáticamente">
            <a:extLst>
              <a:ext uri="{FF2B5EF4-FFF2-40B4-BE49-F238E27FC236}">
                <a16:creationId xmlns:a16="http://schemas.microsoft.com/office/drawing/2014/main" id="{FEFFB35E-DA2D-6F4B-A671-FBC71A696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605" r="40077" b="7393"/>
          <a:stretch/>
        </p:blipFill>
        <p:spPr>
          <a:xfrm>
            <a:off x="4572000" y="-8029"/>
            <a:ext cx="4572000" cy="6004736"/>
          </a:xfrm>
          <a:prstGeom prst="rect">
            <a:avLst/>
          </a:prstGeom>
        </p:spPr>
      </p:pic>
      <p:sp>
        <p:nvSpPr>
          <p:cNvPr id="18" name="12 CuadroTexto">
            <a:extLst>
              <a:ext uri="{FF2B5EF4-FFF2-40B4-BE49-F238E27FC236}">
                <a16:creationId xmlns:a16="http://schemas.microsoft.com/office/drawing/2014/main" id="{2402E19D-ED5B-164A-A2E4-7E7BC2AF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340768"/>
            <a:ext cx="3384376" cy="373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1200"/>
              </a:spcAft>
            </a:pPr>
            <a:r>
              <a:rPr lang="es-ES" sz="3200" dirty="0">
                <a:latin typeface="Gobold Thin" pitchFamily="2" charset="0"/>
              </a:rPr>
              <a:t>líderes en asesorar a pymes, autónomos y todo tipo de entidades</a:t>
            </a:r>
          </a:p>
          <a:p>
            <a:pPr fontAlgn="ctr">
              <a:spcAft>
                <a:spcPts val="1200"/>
              </a:spcAft>
            </a:pPr>
            <a:r>
              <a:rPr lang="es-ES" dirty="0">
                <a:latin typeface="Gobold Thin" pitchFamily="2" charset="0"/>
              </a:rPr>
              <a:t>20 años comprometidos con la adecuación a la normativa</a:t>
            </a:r>
          </a:p>
          <a:p>
            <a:pPr fontAlgn="base">
              <a:spcAft>
                <a:spcPts val="600"/>
              </a:spcAft>
            </a:pPr>
            <a:r>
              <a:rPr lang="es-ES" sz="1050" dirty="0">
                <a:latin typeface="Helvetica" panose="020B0604020202020204" pitchFamily="34" charset="0"/>
              </a:rPr>
              <a:t>Si necesitas ayuda para poner al día la adecuación a la normativa de tu empresa, desde Conversia </a:t>
            </a:r>
            <a:r>
              <a:rPr lang="es-ES" sz="1050" b="1" dirty="0">
                <a:latin typeface="Helvetica" panose="020B0604020202020204" pitchFamily="34" charset="0"/>
              </a:rPr>
              <a:t>ponemos a tu disposición toda nuestra experiencia en forma de un asesoramiento integral, a tu alcance y a la medida de tu actividad.</a:t>
            </a:r>
          </a:p>
        </p:txBody>
      </p:sp>
      <p:sp>
        <p:nvSpPr>
          <p:cNvPr id="11" name="Rectángulo 6">
            <a:extLst>
              <a:ext uri="{FF2B5EF4-FFF2-40B4-BE49-F238E27FC236}">
                <a16:creationId xmlns:a16="http://schemas.microsoft.com/office/drawing/2014/main" id="{1349EC7E-4B79-8342-92F6-9EB66E94A3EC}"/>
              </a:ext>
            </a:extLst>
          </p:cNvPr>
          <p:cNvSpPr/>
          <p:nvPr/>
        </p:nvSpPr>
        <p:spPr>
          <a:xfrm>
            <a:off x="251520" y="645333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B2B2B2"/>
                </a:solidFill>
                <a:latin typeface="Gobold Thin" pitchFamily="2" charset="0"/>
              </a:rPr>
              <a:t>líderes en servicios de cumplimiento normativo para pymes y profesionales</a:t>
            </a:r>
          </a:p>
        </p:txBody>
      </p:sp>
      <p:pic>
        <p:nvPicPr>
          <p:cNvPr id="12" name="4 Imagen">
            <a:extLst>
              <a:ext uri="{FF2B5EF4-FFF2-40B4-BE49-F238E27FC236}">
                <a16:creationId xmlns:a16="http://schemas.microsoft.com/office/drawing/2014/main" id="{90DEF223-9E33-1547-8C4B-28833A781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49" y="6411515"/>
            <a:ext cx="1391663" cy="2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1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0" descr="Imagen que contiene persona, tabla, hombre, gente&#10;&#10;Descripción generada automáticamente">
            <a:extLst>
              <a:ext uri="{FF2B5EF4-FFF2-40B4-BE49-F238E27FC236}">
                <a16:creationId xmlns:a16="http://schemas.microsoft.com/office/drawing/2014/main" id="{12233687-0959-BB4D-AFE3-ECA30CB1F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" r="389" b="1687"/>
          <a:stretch/>
        </p:blipFill>
        <p:spPr>
          <a:xfrm>
            <a:off x="0" y="0"/>
            <a:ext cx="9144000" cy="4830792"/>
          </a:xfrm>
          <a:prstGeom prst="rect">
            <a:avLst/>
          </a:prstGeom>
        </p:spPr>
      </p:pic>
      <p:sp>
        <p:nvSpPr>
          <p:cNvPr id="10" name="12 CuadroTexto">
            <a:extLst>
              <a:ext uri="{FF2B5EF4-FFF2-40B4-BE49-F238E27FC236}">
                <a16:creationId xmlns:a16="http://schemas.microsoft.com/office/drawing/2014/main" id="{85F13289-EC03-4643-AA19-BA784EF7D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6832"/>
            <a:ext cx="9144000" cy="9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600"/>
              </a:spcAft>
            </a:pPr>
            <a:r>
              <a:rPr lang="es-ES" sz="3200" dirty="0">
                <a:solidFill>
                  <a:schemeClr val="bg1"/>
                </a:solidFill>
                <a:latin typeface="Gobold Thin" pitchFamily="2" charset="0"/>
              </a:rPr>
              <a:t>somos tu socio</a:t>
            </a:r>
          </a:p>
          <a:p>
            <a:pPr algn="ctr" fontAlgn="ctr"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Gobold Thin" pitchFamily="2" charset="0"/>
              </a:rPr>
              <a:t>en materia de cumplimiento normativo</a:t>
            </a:r>
          </a:p>
        </p:txBody>
      </p:sp>
      <p:sp>
        <p:nvSpPr>
          <p:cNvPr id="11" name="1 Rectángulo">
            <a:extLst>
              <a:ext uri="{FF2B5EF4-FFF2-40B4-BE49-F238E27FC236}">
                <a16:creationId xmlns:a16="http://schemas.microsoft.com/office/drawing/2014/main" id="{51454D0C-3105-3645-821D-EC04293B6E99}"/>
              </a:ext>
            </a:extLst>
          </p:cNvPr>
          <p:cNvSpPr/>
          <p:nvPr/>
        </p:nvSpPr>
        <p:spPr>
          <a:xfrm>
            <a:off x="971600" y="2996952"/>
            <a:ext cx="7272808" cy="30475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sx="97000" sy="97000" algn="tl" rotWithShape="0">
              <a:schemeClr val="bg1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2 CuadroTexto">
            <a:extLst>
              <a:ext uri="{FF2B5EF4-FFF2-40B4-BE49-F238E27FC236}">
                <a16:creationId xmlns:a16="http://schemas.microsoft.com/office/drawing/2014/main" id="{2402E19D-ED5B-164A-A2E4-7E7BC2AF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3164213"/>
            <a:ext cx="6628896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1200"/>
              </a:spcAft>
            </a:pPr>
            <a:r>
              <a:rPr lang="es-ES" dirty="0">
                <a:latin typeface="Gobold Thin" pitchFamily="2" charset="0"/>
              </a:rPr>
              <a:t>bienvenido a una elección segura</a:t>
            </a:r>
          </a:p>
        </p:txBody>
      </p:sp>
      <p:sp>
        <p:nvSpPr>
          <p:cNvPr id="26" name="12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4409244"/>
            <a:ext cx="1656184" cy="146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600"/>
              </a:spcAft>
            </a:pPr>
            <a:r>
              <a:rPr lang="es-ES" sz="1200" dirty="0">
                <a:latin typeface="Gobold Thin" pitchFamily="2" charset="0"/>
              </a:rPr>
              <a:t>profesionalidad</a:t>
            </a:r>
          </a:p>
          <a:p>
            <a:pPr>
              <a:spcAft>
                <a:spcPts val="600"/>
              </a:spcAft>
            </a:pPr>
            <a:r>
              <a:rPr lang="es-ES" sz="900" dirty="0">
                <a:latin typeface="Helvetica" panose="020B0604020202020204" pitchFamily="34" charset="0"/>
              </a:rPr>
              <a:t>Si algo nos ha enseñado nuestra larga trayectoria es que la calidad no es negociable. Somos profesionales por vocación, por lo que nuestro compromiso de calidad está por encima de todo.</a:t>
            </a:r>
          </a:p>
        </p:txBody>
      </p:sp>
      <p:sp>
        <p:nvSpPr>
          <p:cNvPr id="27" name="12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4409244"/>
            <a:ext cx="1656184" cy="146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600"/>
              </a:spcAft>
            </a:pPr>
            <a:r>
              <a:rPr lang="es-ES" sz="1200" dirty="0">
                <a:latin typeface="Gobold Thin" pitchFamily="2" charset="0"/>
              </a:rPr>
              <a:t>calidad-precio</a:t>
            </a:r>
          </a:p>
          <a:p>
            <a:pPr>
              <a:spcAft>
                <a:spcPts val="600"/>
              </a:spcAft>
            </a:pPr>
            <a:r>
              <a:rPr lang="es-ES" sz="900" dirty="0">
                <a:latin typeface="Helvetica" panose="020B0604020202020204" pitchFamily="34" charset="0"/>
              </a:rPr>
              <a:t>Nuestra fórmula de trabajo y nuestra estructura nos permiten ofrecer la máxima competitividad de relación calidad-precio en nuestros servicios. Por eso podemos darte más asesoramiento, respuestas y garantías.</a:t>
            </a:r>
          </a:p>
        </p:txBody>
      </p:sp>
      <p:sp>
        <p:nvSpPr>
          <p:cNvPr id="28" name="12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409244"/>
            <a:ext cx="1656184" cy="146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600"/>
              </a:spcAft>
            </a:pPr>
            <a:r>
              <a:rPr lang="es-ES" sz="1200" dirty="0">
                <a:latin typeface="Gobold Thin" pitchFamily="2" charset="0"/>
              </a:rPr>
              <a:t>amplitud</a:t>
            </a:r>
          </a:p>
          <a:p>
            <a:pPr>
              <a:spcAft>
                <a:spcPts val="600"/>
              </a:spcAft>
            </a:pPr>
            <a:r>
              <a:rPr lang="es-ES" sz="900" dirty="0">
                <a:latin typeface="Helvetica" panose="020B0604020202020204" pitchFamily="34" charset="0"/>
              </a:rPr>
              <a:t>La especialización y amplitud de nuestra gama de servicios en materia de cumplimiento normativo te va a permitir solventar todas tus necesidades y disponer de una cobertura realmente completa y permanente.</a:t>
            </a:r>
          </a:p>
        </p:txBody>
      </p:sp>
      <p:pic>
        <p:nvPicPr>
          <p:cNvPr id="29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5463DAC-A446-CE45-BB8D-8CCA4A2CE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66" y="3717032"/>
            <a:ext cx="673100" cy="584200"/>
          </a:xfrm>
          <a:prstGeom prst="rect">
            <a:avLst/>
          </a:prstGeom>
        </p:spPr>
      </p:pic>
      <p:pic>
        <p:nvPicPr>
          <p:cNvPr id="30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DCE768F-861F-2E46-9DC4-5B7E0FA75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32" y="3744528"/>
            <a:ext cx="457200" cy="520700"/>
          </a:xfrm>
          <a:prstGeom prst="rect">
            <a:avLst/>
          </a:prstGeom>
        </p:spPr>
      </p:pic>
      <p:pic>
        <p:nvPicPr>
          <p:cNvPr id="31" name="Imagen 15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848F6C6A-D3D0-E249-9747-64D0D3AF91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28" y="3749684"/>
            <a:ext cx="482600" cy="533400"/>
          </a:xfrm>
          <a:prstGeom prst="rect">
            <a:avLst/>
          </a:prstGeom>
        </p:spPr>
      </p:pic>
      <p:pic>
        <p:nvPicPr>
          <p:cNvPr id="32" name="Imagen 17">
            <a:extLst>
              <a:ext uri="{FF2B5EF4-FFF2-40B4-BE49-F238E27FC236}">
                <a16:creationId xmlns:a16="http://schemas.microsoft.com/office/drawing/2014/main" id="{1BB7684B-0FA8-484A-BC6F-14B6CD4B1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72" y="3770665"/>
            <a:ext cx="457200" cy="571500"/>
          </a:xfrm>
          <a:prstGeom prst="rect">
            <a:avLst/>
          </a:prstGeom>
        </p:spPr>
      </p:pic>
      <p:sp>
        <p:nvSpPr>
          <p:cNvPr id="33" name="12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4409244"/>
            <a:ext cx="1656184" cy="146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600"/>
              </a:spcAft>
            </a:pPr>
            <a:r>
              <a:rPr lang="es-ES" sz="1200" dirty="0">
                <a:latin typeface="Gobold Thin" pitchFamily="2" charset="0"/>
              </a:rPr>
              <a:t>experiencia</a:t>
            </a:r>
          </a:p>
          <a:p>
            <a:pPr>
              <a:spcAft>
                <a:spcPts val="600"/>
              </a:spcAft>
            </a:pPr>
            <a:r>
              <a:rPr lang="es-ES" sz="900" dirty="0">
                <a:latin typeface="Helvetica" panose="020B0604020202020204" pitchFamily="34" charset="0"/>
              </a:rPr>
              <a:t>Llevamos más de 20 años gestionando la adecuación normativa de empresas, entidades y profesionales de múltiples ámbitos, lo que nos ha brindado una amplia y sólida base de conocimiento en la materia.</a:t>
            </a:r>
          </a:p>
        </p:txBody>
      </p:sp>
      <p:sp>
        <p:nvSpPr>
          <p:cNvPr id="18" name="Rectángulo 6">
            <a:extLst>
              <a:ext uri="{FF2B5EF4-FFF2-40B4-BE49-F238E27FC236}">
                <a16:creationId xmlns:a16="http://schemas.microsoft.com/office/drawing/2014/main" id="{321DCAD3-068E-D241-BE63-C7FDF8E00AF2}"/>
              </a:ext>
            </a:extLst>
          </p:cNvPr>
          <p:cNvSpPr/>
          <p:nvPr/>
        </p:nvSpPr>
        <p:spPr>
          <a:xfrm>
            <a:off x="251520" y="645333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B2B2B2"/>
                </a:solidFill>
                <a:latin typeface="Gobold Thin" pitchFamily="2" charset="0"/>
              </a:rPr>
              <a:t>líderes en servicios de cumplimiento normativo para pymes y profesionales</a:t>
            </a:r>
          </a:p>
        </p:txBody>
      </p:sp>
      <p:pic>
        <p:nvPicPr>
          <p:cNvPr id="19" name="4 Imagen">
            <a:extLst>
              <a:ext uri="{FF2B5EF4-FFF2-40B4-BE49-F238E27FC236}">
                <a16:creationId xmlns:a16="http://schemas.microsoft.com/office/drawing/2014/main" id="{8A329B4E-4917-8848-A007-234D119C7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49" y="6411515"/>
            <a:ext cx="1391663" cy="2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3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2CEB0FBF-1E86-904D-85FA-60661AD5364F}"/>
              </a:ext>
            </a:extLst>
          </p:cNvPr>
          <p:cNvSpPr/>
          <p:nvPr/>
        </p:nvSpPr>
        <p:spPr>
          <a:xfrm>
            <a:off x="0" y="4400218"/>
            <a:ext cx="8532440" cy="15964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magen 3" descr="Imagen que contiene persona, edificio, interior, mujer&#10;&#10;Descripción generada automáticamente">
            <a:extLst>
              <a:ext uri="{FF2B5EF4-FFF2-40B4-BE49-F238E27FC236}">
                <a16:creationId xmlns:a16="http://schemas.microsoft.com/office/drawing/2014/main" id="{4CBA8087-A576-8B4D-BFFA-9AE3B39919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5" t="5168" r="47385" b="1278"/>
          <a:stretch/>
        </p:blipFill>
        <p:spPr>
          <a:xfrm>
            <a:off x="5724128" y="0"/>
            <a:ext cx="3419872" cy="5710244"/>
          </a:xfrm>
          <a:prstGeom prst="rect">
            <a:avLst/>
          </a:prstGeom>
        </p:spPr>
      </p:pic>
      <p:sp>
        <p:nvSpPr>
          <p:cNvPr id="13" name="12 CuadroTexto">
            <a:extLst>
              <a:ext uri="{FF2B5EF4-FFF2-40B4-BE49-F238E27FC236}">
                <a16:creationId xmlns:a16="http://schemas.microsoft.com/office/drawing/2014/main" id="{F77F17D0-78C8-954A-9379-ED856534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79" y="419922"/>
            <a:ext cx="4547748" cy="320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600"/>
              </a:spcAft>
            </a:pPr>
            <a:r>
              <a:rPr lang="es-ES" sz="3200" dirty="0">
                <a:latin typeface="Gobold Thin" pitchFamily="2" charset="0"/>
              </a:rPr>
              <a:t>mucho más que un servicio externalizado </a:t>
            </a:r>
          </a:p>
          <a:p>
            <a:pPr fontAlgn="ctr">
              <a:spcAft>
                <a:spcPts val="1200"/>
              </a:spcAft>
            </a:pPr>
            <a:r>
              <a:rPr lang="es-ES" dirty="0">
                <a:latin typeface="Gobold Thin" pitchFamily="2" charset="0"/>
              </a:rPr>
              <a:t>somos uno más en tu negocio</a:t>
            </a:r>
          </a:p>
          <a:p>
            <a:pPr fontAlgn="base">
              <a:spcAft>
                <a:spcPts val="600"/>
              </a:spcAft>
            </a:pPr>
            <a:r>
              <a:rPr lang="es-ES" sz="1050" dirty="0">
                <a:latin typeface="Helvetica" pitchFamily="34" charset="0"/>
                <a:cs typeface="Arial"/>
              </a:rPr>
              <a:t>Disponer de los servicios de una consultora externa y especializada es una de las mejores decisiones que puedes tomar para tu negocio. </a:t>
            </a:r>
            <a:r>
              <a:rPr lang="es-ES" sz="1050" b="1" dirty="0">
                <a:latin typeface="Helvetica" pitchFamily="34" charset="0"/>
                <a:cs typeface="Arial"/>
              </a:rPr>
              <a:t>Esto te va a permitir tener acceso a una asistencia cualificada, rentabilizar el coste invertido y ganar en flexibilidad para centrar tus esfuerzos en tu actividad.</a:t>
            </a:r>
          </a:p>
          <a:p>
            <a:pPr fontAlgn="base">
              <a:spcAft>
                <a:spcPts val="600"/>
              </a:spcAft>
            </a:pPr>
            <a:r>
              <a:rPr lang="es-ES" sz="1050" dirty="0">
                <a:latin typeface="Helvetica" pitchFamily="34" charset="0"/>
                <a:cs typeface="Arial"/>
              </a:rPr>
              <a:t>Pero, además, con Conversia vas a tener el apoyo permanente de un socio plenamente implicado, que va a velar por la adecuación de todas tus actuaciones, poniendo a tu disposición toda nuestra capacidad, estructura y herramientas.</a:t>
            </a:r>
            <a:endParaRPr lang="es-ES" dirty="0"/>
          </a:p>
        </p:txBody>
      </p:sp>
      <p:sp>
        <p:nvSpPr>
          <p:cNvPr id="16" name="12 CuadroTexto">
            <a:extLst>
              <a:ext uri="{FF2B5EF4-FFF2-40B4-BE49-F238E27FC236}">
                <a16:creationId xmlns:a16="http://schemas.microsoft.com/office/drawing/2014/main" id="{46D70211-6CF8-C04D-B93B-C98AF26B3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223922"/>
            <a:ext cx="1114133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900"/>
              </a:spcAft>
            </a:pPr>
            <a:r>
              <a:rPr lang="es-ES" sz="1200" dirty="0">
                <a:latin typeface="Gobold Thin" pitchFamily="2" charset="0"/>
              </a:rPr>
              <a:t>nosotros</a:t>
            </a:r>
            <a:br>
              <a:rPr lang="es-ES" sz="1200" dirty="0">
                <a:latin typeface="Gobold Thin" pitchFamily="2" charset="0"/>
              </a:rPr>
            </a:br>
            <a:r>
              <a:rPr lang="es-ES" sz="1200" dirty="0">
                <a:latin typeface="Gobold Thin" pitchFamily="2" charset="0"/>
              </a:rPr>
              <a:t>nos ocupamos</a:t>
            </a:r>
            <a:endParaRPr lang="es-ES" sz="900" dirty="0">
              <a:latin typeface="Helvetica" panose="020B0604020202020204" pitchFamily="34" charset="0"/>
            </a:endParaRPr>
          </a:p>
        </p:txBody>
      </p:sp>
      <p:sp>
        <p:nvSpPr>
          <p:cNvPr id="25" name="12 CuadroTexto">
            <a:extLst>
              <a:ext uri="{FF2B5EF4-FFF2-40B4-BE49-F238E27FC236}">
                <a16:creationId xmlns:a16="http://schemas.microsoft.com/office/drawing/2014/main" id="{B8B5B134-AB18-EA4E-B4B0-86F92A85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429" y="5219119"/>
            <a:ext cx="925686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900"/>
              </a:spcAft>
            </a:pPr>
            <a:r>
              <a:rPr lang="es-ES" sz="1200" dirty="0">
                <a:latin typeface="Gobold Thin" pitchFamily="2" charset="0"/>
              </a:rPr>
              <a:t>consultor</a:t>
            </a:r>
            <a:br>
              <a:rPr lang="es-ES" sz="1200" dirty="0">
                <a:latin typeface="Gobold Thin" pitchFamily="2" charset="0"/>
              </a:rPr>
            </a:br>
            <a:r>
              <a:rPr lang="es-ES" sz="1200" dirty="0">
                <a:latin typeface="Gobold Thin" pitchFamily="2" charset="0"/>
              </a:rPr>
              <a:t>asignado</a:t>
            </a:r>
            <a:endParaRPr lang="es-ES" sz="900" dirty="0">
              <a:latin typeface="Helvetica" panose="020B0604020202020204" pitchFamily="34" charset="0"/>
            </a:endParaRPr>
          </a:p>
        </p:txBody>
      </p:sp>
      <p:sp>
        <p:nvSpPr>
          <p:cNvPr id="29" name="12 CuadroTexto">
            <a:extLst>
              <a:ext uri="{FF2B5EF4-FFF2-40B4-BE49-F238E27FC236}">
                <a16:creationId xmlns:a16="http://schemas.microsoft.com/office/drawing/2014/main" id="{B617EA0A-09D7-A242-A864-6A3CE5D8F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043" y="5216168"/>
            <a:ext cx="1204837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900"/>
              </a:spcAft>
            </a:pPr>
            <a:r>
              <a:rPr lang="es-ES" sz="1200" dirty="0">
                <a:latin typeface="Gobold Thin" pitchFamily="2" charset="0"/>
              </a:rPr>
              <a:t>adecuación</a:t>
            </a:r>
            <a:br>
              <a:rPr lang="es-ES" sz="1200" dirty="0">
                <a:latin typeface="Gobold Thin" pitchFamily="2" charset="0"/>
              </a:rPr>
            </a:br>
            <a:r>
              <a:rPr lang="es-ES" sz="1200" dirty="0">
                <a:latin typeface="Gobold Thin" pitchFamily="2" charset="0"/>
              </a:rPr>
              <a:t>siempre vigente</a:t>
            </a:r>
            <a:endParaRPr lang="es-ES" sz="900" dirty="0">
              <a:latin typeface="Helvetica" panose="020B0604020202020204" pitchFamily="34" charset="0"/>
            </a:endParaRPr>
          </a:p>
        </p:txBody>
      </p:sp>
      <p:sp>
        <p:nvSpPr>
          <p:cNvPr id="30" name="12 CuadroTexto">
            <a:extLst>
              <a:ext uri="{FF2B5EF4-FFF2-40B4-BE49-F238E27FC236}">
                <a16:creationId xmlns:a16="http://schemas.microsoft.com/office/drawing/2014/main" id="{812DF86F-7310-E042-8ED2-E7E166BFC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433" y="5221505"/>
            <a:ext cx="1204837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900"/>
              </a:spcAft>
            </a:pPr>
            <a:r>
              <a:rPr lang="es-ES" sz="1200" dirty="0">
                <a:latin typeface="Gobold Thin" pitchFamily="2" charset="0"/>
              </a:rPr>
              <a:t>portal</a:t>
            </a:r>
            <a:br>
              <a:rPr lang="es-ES" sz="1200" dirty="0">
                <a:latin typeface="Gobold Thin" pitchFamily="2" charset="0"/>
              </a:rPr>
            </a:br>
            <a:r>
              <a:rPr lang="es-ES" sz="1200" dirty="0">
                <a:latin typeface="Gobold Thin" pitchFamily="2" charset="0"/>
              </a:rPr>
              <a:t>del cliente</a:t>
            </a:r>
            <a:endParaRPr lang="es-ES" sz="900" dirty="0">
              <a:latin typeface="Helvetica" panose="020B0604020202020204" pitchFamily="34" charset="0"/>
            </a:endParaRPr>
          </a:p>
        </p:txBody>
      </p:sp>
      <p:pic>
        <p:nvPicPr>
          <p:cNvPr id="42" name="Imagen 4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B432241-6C9B-2841-92D7-4FFE2EAD9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72" y="4660293"/>
            <a:ext cx="596900" cy="482600"/>
          </a:xfrm>
          <a:prstGeom prst="rect">
            <a:avLst/>
          </a:prstGeom>
        </p:spPr>
      </p:pic>
      <p:pic>
        <p:nvPicPr>
          <p:cNvPr id="45" name="Imagen 4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ABD5646-7EAB-D649-B44F-CF91862E3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86" y="4589504"/>
            <a:ext cx="558800" cy="558800"/>
          </a:xfrm>
          <a:prstGeom prst="rect">
            <a:avLst/>
          </a:prstGeom>
        </p:spPr>
      </p:pic>
      <p:pic>
        <p:nvPicPr>
          <p:cNvPr id="48" name="Imagen 4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38678F0-6898-DE4B-B8A8-69D29A867E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72" y="4625271"/>
            <a:ext cx="584200" cy="5207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7DDDDBC9-6174-7D42-BCBF-DFAACCD06E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01" y="4625271"/>
            <a:ext cx="571500" cy="571500"/>
          </a:xfrm>
          <a:prstGeom prst="rect">
            <a:avLst/>
          </a:prstGeom>
        </p:spPr>
      </p:pic>
      <p:sp>
        <p:nvSpPr>
          <p:cNvPr id="52" name="12 CuadroTexto">
            <a:extLst>
              <a:ext uri="{FF2B5EF4-FFF2-40B4-BE49-F238E27FC236}">
                <a16:creationId xmlns:a16="http://schemas.microsoft.com/office/drawing/2014/main" id="{05387FFF-E989-F047-968F-EF2DE679F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54" y="3969949"/>
            <a:ext cx="5080566" cy="32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1200"/>
              </a:spcAft>
            </a:pPr>
            <a:r>
              <a:rPr lang="es-ES" sz="1500" dirty="0">
                <a:solidFill>
                  <a:srgbClr val="FF8300"/>
                </a:solidFill>
                <a:latin typeface="Gobold Thin" pitchFamily="2" charset="0"/>
              </a:rPr>
              <a:t>nuestros recursos a disposición de tu negocio</a:t>
            </a:r>
          </a:p>
        </p:txBody>
      </p:sp>
      <p:sp>
        <p:nvSpPr>
          <p:cNvPr id="19" name="Rectángulo 6">
            <a:extLst>
              <a:ext uri="{FF2B5EF4-FFF2-40B4-BE49-F238E27FC236}">
                <a16:creationId xmlns:a16="http://schemas.microsoft.com/office/drawing/2014/main" id="{FFD5360C-645D-E54F-B668-E072DE7A9610}"/>
              </a:ext>
            </a:extLst>
          </p:cNvPr>
          <p:cNvSpPr/>
          <p:nvPr/>
        </p:nvSpPr>
        <p:spPr>
          <a:xfrm>
            <a:off x="251520" y="645333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B2B2B2"/>
                </a:solidFill>
                <a:latin typeface="Gobold Thin" pitchFamily="2" charset="0"/>
              </a:rPr>
              <a:t>líderes en servicios de cumplimiento normativo para pymes y profesionales</a:t>
            </a:r>
          </a:p>
        </p:txBody>
      </p:sp>
      <p:pic>
        <p:nvPicPr>
          <p:cNvPr id="20" name="4 Imagen">
            <a:extLst>
              <a:ext uri="{FF2B5EF4-FFF2-40B4-BE49-F238E27FC236}">
                <a16:creationId xmlns:a16="http://schemas.microsoft.com/office/drawing/2014/main" id="{5CA7FFA2-F5A5-7E45-855B-B2EB0AA230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49" y="6411515"/>
            <a:ext cx="1391663" cy="2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6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persona, interior, hombre, ventana&#10;&#10;Descripción generada automáticamente">
            <a:extLst>
              <a:ext uri="{FF2B5EF4-FFF2-40B4-BE49-F238E27FC236}">
                <a16:creationId xmlns:a16="http://schemas.microsoft.com/office/drawing/2014/main" id="{572220D9-9473-734D-82EE-F0E84677F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3" b="13601"/>
          <a:stretch/>
        </p:blipFill>
        <p:spPr>
          <a:xfrm>
            <a:off x="0" y="0"/>
            <a:ext cx="9139944" cy="4926814"/>
          </a:xfrm>
          <a:prstGeom prst="rect">
            <a:avLst/>
          </a:prstGeom>
        </p:spPr>
      </p:pic>
      <p:sp>
        <p:nvSpPr>
          <p:cNvPr id="11" name="1 Rectángulo">
            <a:extLst>
              <a:ext uri="{FF2B5EF4-FFF2-40B4-BE49-F238E27FC236}">
                <a16:creationId xmlns:a16="http://schemas.microsoft.com/office/drawing/2014/main" id="{5539B820-D878-804A-8D55-4F6BA7EC21E2}"/>
              </a:ext>
            </a:extLst>
          </p:cNvPr>
          <p:cNvSpPr/>
          <p:nvPr/>
        </p:nvSpPr>
        <p:spPr>
          <a:xfrm>
            <a:off x="755576" y="2708920"/>
            <a:ext cx="7704856" cy="3384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sx="97000" sy="97000" algn="tl" rotWithShape="0">
              <a:schemeClr val="bg1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12 CuadroTexto">
            <a:extLst>
              <a:ext uri="{FF2B5EF4-FFF2-40B4-BE49-F238E27FC236}">
                <a16:creationId xmlns:a16="http://schemas.microsoft.com/office/drawing/2014/main" id="{D5B43C64-55C0-7546-B941-5BD391D34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523" y="2924944"/>
            <a:ext cx="6864869" cy="237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ctr">
              <a:spcAft>
                <a:spcPts val="600"/>
              </a:spcAft>
            </a:pPr>
            <a:r>
              <a:rPr lang="es-ES" sz="3200" dirty="0">
                <a:solidFill>
                  <a:srgbClr val="383A35"/>
                </a:solidFill>
                <a:latin typeface="Gobold Thin" pitchFamily="2" charset="0"/>
              </a:rPr>
              <a:t>la fuerza de un gran grupo</a:t>
            </a:r>
          </a:p>
          <a:p>
            <a:pPr algn="ctr" fontAlgn="ctr">
              <a:spcAft>
                <a:spcPts val="1200"/>
              </a:spcAft>
            </a:pPr>
            <a:r>
              <a:rPr lang="es-ES" dirty="0">
                <a:solidFill>
                  <a:srgbClr val="383A35"/>
                </a:solidFill>
                <a:latin typeface="Gobold Thin" pitchFamily="2" charset="0"/>
              </a:rPr>
              <a:t>has tomado la decisión correcta</a:t>
            </a:r>
          </a:p>
          <a:p>
            <a:pPr algn="ctr">
              <a:spcAft>
                <a:spcPts val="600"/>
              </a:spcAft>
            </a:pPr>
            <a:r>
              <a:rPr lang="es-ES" sz="1050" dirty="0">
                <a:solidFill>
                  <a:srgbClr val="383A35"/>
                </a:solidFill>
                <a:latin typeface="Helvetica" pitchFamily="34" charset="0"/>
                <a:cs typeface="Arial"/>
              </a:rPr>
              <a:t>Conversia pertenece a Grupo ASPY, consolidada corporación empresarial que integra diversas compañías especializadas en la provisión de servicios relacionados con la seguridad y la salud laboral. </a:t>
            </a:r>
          </a:p>
          <a:p>
            <a:pPr algn="ctr">
              <a:spcAft>
                <a:spcPts val="600"/>
              </a:spcAft>
            </a:pPr>
            <a:r>
              <a:rPr lang="es-ES" sz="1050" dirty="0">
                <a:solidFill>
                  <a:srgbClr val="383A35"/>
                </a:solidFill>
                <a:latin typeface="Helvetica" pitchFamily="34" charset="0"/>
                <a:cs typeface="Arial"/>
              </a:rPr>
              <a:t>Esta unión nos hermana con una empresa líder en materia de prevención de riesgos laborales y nos permite compartir sinergias y aportar un valor diferencial al portfolio de servicios que prestamos a nuestros clientes.</a:t>
            </a:r>
          </a:p>
          <a:p>
            <a:pPr algn="ctr">
              <a:spcAft>
                <a:spcPts val="600"/>
              </a:spcAft>
            </a:pPr>
            <a:r>
              <a:rPr lang="es-ES" sz="1050" dirty="0">
                <a:solidFill>
                  <a:srgbClr val="383A35"/>
                </a:solidFill>
                <a:latin typeface="Helvetica" pitchFamily="34" charset="0"/>
                <a:cs typeface="Arial"/>
              </a:rPr>
              <a:t>Como parte del Grupo ASPY, Conversia está integrada en </a:t>
            </a:r>
            <a:r>
              <a:rPr lang="es-ES" sz="1050" dirty="0" err="1">
                <a:solidFill>
                  <a:srgbClr val="383A35"/>
                </a:solidFill>
                <a:latin typeface="Helvetica" pitchFamily="34" charset="0"/>
                <a:cs typeface="Arial"/>
              </a:rPr>
              <a:t>Atrys</a:t>
            </a:r>
            <a:r>
              <a:rPr lang="es-ES" sz="1050" dirty="0">
                <a:solidFill>
                  <a:srgbClr val="383A35"/>
                </a:solidFill>
                <a:latin typeface="Helvetica" pitchFamily="34" charset="0"/>
                <a:cs typeface="Arial"/>
              </a:rPr>
              <a:t> </a:t>
            </a:r>
            <a:r>
              <a:rPr lang="es-ES" sz="1050" dirty="0" err="1">
                <a:solidFill>
                  <a:srgbClr val="383A35"/>
                </a:solidFill>
                <a:latin typeface="Helvetica" pitchFamily="34" charset="0"/>
                <a:cs typeface="Arial"/>
              </a:rPr>
              <a:t>Health</a:t>
            </a:r>
            <a:r>
              <a:rPr lang="es-ES" sz="1050" dirty="0">
                <a:solidFill>
                  <a:srgbClr val="383A35"/>
                </a:solidFill>
                <a:latin typeface="Helvetica" pitchFamily="34" charset="0"/>
                <a:cs typeface="Arial"/>
              </a:rPr>
              <a:t>, compañía de referencia, a nivel internacional, en servicios diagnósticos y tratamientos médicos de excelencia, cuyo objetivo es facilitar una terapia individualizada, así como desarrollar nuevas modalidades terapéuticas y herramientas diagnósticas.</a:t>
            </a:r>
          </a:p>
        </p:txBody>
      </p:sp>
      <p:pic>
        <p:nvPicPr>
          <p:cNvPr id="10" name="9 Imagen">
            <a:extLst>
              <a:ext uri="{FF2B5EF4-FFF2-40B4-BE49-F238E27FC236}">
                <a16:creationId xmlns:a16="http://schemas.microsoft.com/office/drawing/2014/main" id="{383EDF2A-8CED-A642-BE97-B6CBCF677E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54490"/>
            <a:ext cx="1080120" cy="274350"/>
          </a:xfrm>
          <a:prstGeom prst="rect">
            <a:avLst/>
          </a:prstGeom>
        </p:spPr>
      </p:pic>
      <p:pic>
        <p:nvPicPr>
          <p:cNvPr id="12" name="6 Imagen">
            <a:extLst>
              <a:ext uri="{FF2B5EF4-FFF2-40B4-BE49-F238E27FC236}">
                <a16:creationId xmlns:a16="http://schemas.microsoft.com/office/drawing/2014/main" id="{39759603-3316-494E-93B6-8C97032155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05" y="5591748"/>
            <a:ext cx="1391663" cy="228818"/>
          </a:xfrm>
          <a:prstGeom prst="rect">
            <a:avLst/>
          </a:prstGeom>
        </p:spPr>
      </p:pic>
      <p:sp>
        <p:nvSpPr>
          <p:cNvPr id="15" name="Rectángulo 6">
            <a:extLst>
              <a:ext uri="{FF2B5EF4-FFF2-40B4-BE49-F238E27FC236}">
                <a16:creationId xmlns:a16="http://schemas.microsoft.com/office/drawing/2014/main" id="{6A614F68-5358-8B42-9539-FF4C7EA3D6A3}"/>
              </a:ext>
            </a:extLst>
          </p:cNvPr>
          <p:cNvSpPr/>
          <p:nvPr/>
        </p:nvSpPr>
        <p:spPr>
          <a:xfrm>
            <a:off x="251520" y="645333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B2B2B2"/>
                </a:solidFill>
                <a:latin typeface="Gobold Thin" pitchFamily="2" charset="0"/>
              </a:rPr>
              <a:t>líderes en servicios de cumplimiento normativo para pymes y profesionales</a:t>
            </a:r>
          </a:p>
        </p:txBody>
      </p:sp>
      <p:pic>
        <p:nvPicPr>
          <p:cNvPr id="16" name="4 Imagen">
            <a:extLst>
              <a:ext uri="{FF2B5EF4-FFF2-40B4-BE49-F238E27FC236}">
                <a16:creationId xmlns:a16="http://schemas.microsoft.com/office/drawing/2014/main" id="{494432F7-9216-F24B-8AFD-4A24D013D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49" y="6411515"/>
            <a:ext cx="1391663" cy="228818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FC6FF49E-4F19-42A3-99C4-1A1648FA0B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28" y="5559019"/>
            <a:ext cx="911238" cy="27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7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1 Rectángulo">
            <a:extLst>
              <a:ext uri="{FF2B5EF4-FFF2-40B4-BE49-F238E27FC236}">
                <a16:creationId xmlns:a16="http://schemas.microsoft.com/office/drawing/2014/main" id="{B2A521A2-E688-1644-8413-CBBEFF0385B1}"/>
              </a:ext>
            </a:extLst>
          </p:cNvPr>
          <p:cNvSpPr/>
          <p:nvPr/>
        </p:nvSpPr>
        <p:spPr>
          <a:xfrm>
            <a:off x="6493221" y="3843962"/>
            <a:ext cx="1880055" cy="18650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sx="97000" sy="97000" algn="tl" rotWithShape="0">
              <a:schemeClr val="bg1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35263" r="23243" b="19371"/>
          <a:stretch/>
        </p:blipFill>
        <p:spPr>
          <a:xfrm>
            <a:off x="0" y="1"/>
            <a:ext cx="9143999" cy="4242370"/>
          </a:xfrm>
          <a:prstGeom prst="rect">
            <a:avLst/>
          </a:prstGeom>
        </p:spPr>
      </p:pic>
      <p:sp>
        <p:nvSpPr>
          <p:cNvPr id="24" name="1 Rectángulo">
            <a:extLst>
              <a:ext uri="{FF2B5EF4-FFF2-40B4-BE49-F238E27FC236}">
                <a16:creationId xmlns:a16="http://schemas.microsoft.com/office/drawing/2014/main" id="{FA38E0C5-D76B-434F-B983-08CE855C1963}"/>
              </a:ext>
            </a:extLst>
          </p:cNvPr>
          <p:cNvSpPr/>
          <p:nvPr/>
        </p:nvSpPr>
        <p:spPr>
          <a:xfrm>
            <a:off x="602890" y="980728"/>
            <a:ext cx="4788024" cy="47283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sx="97000" sy="97000" algn="tl" rotWithShape="0">
              <a:schemeClr val="bg1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 descr="Imagen que contiene competencia de atletismo, baloncesto&#10;&#10;Descripción generada automáticamente">
            <a:extLst>
              <a:ext uri="{FF2B5EF4-FFF2-40B4-BE49-F238E27FC236}">
                <a16:creationId xmlns:a16="http://schemas.microsoft.com/office/drawing/2014/main" id="{259694E5-A5B7-8E48-AFFC-47B2F09D42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9758"/>
          <a:stretch/>
        </p:blipFill>
        <p:spPr>
          <a:xfrm>
            <a:off x="616018" y="3686740"/>
            <a:ext cx="4789350" cy="2022297"/>
          </a:xfrm>
          <a:prstGeom prst="rect">
            <a:avLst/>
          </a:prstGeom>
        </p:spPr>
      </p:pic>
      <p:sp>
        <p:nvSpPr>
          <p:cNvPr id="27" name="12 CuadroTexto">
            <a:extLst>
              <a:ext uri="{FF2B5EF4-FFF2-40B4-BE49-F238E27FC236}">
                <a16:creationId xmlns:a16="http://schemas.microsoft.com/office/drawing/2014/main" id="{D5C8B178-2239-3247-80AA-7CB7CACB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168" y="4742295"/>
            <a:ext cx="1708353" cy="89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300"/>
              </a:spcAft>
            </a:pPr>
            <a:r>
              <a:rPr lang="es-ES" sz="3200" dirty="0">
                <a:solidFill>
                  <a:srgbClr val="FF8300"/>
                </a:solidFill>
                <a:latin typeface="Gobold Thin" pitchFamily="2" charset="0"/>
              </a:rPr>
              <a:t>16</a:t>
            </a:r>
          </a:p>
          <a:p>
            <a:pPr fontAlgn="ctr">
              <a:spcAft>
                <a:spcPts val="300"/>
              </a:spcAft>
            </a:pPr>
            <a:r>
              <a:rPr lang="es-ES" dirty="0">
                <a:solidFill>
                  <a:srgbClr val="FF8300"/>
                </a:solidFill>
                <a:latin typeface="Gobold Thin" pitchFamily="2" charset="0"/>
              </a:rPr>
              <a:t>delegaciones</a:t>
            </a:r>
            <a:endParaRPr lang="es-ES" b="1" dirty="0">
              <a:solidFill>
                <a:srgbClr val="FF8300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12 CuadroTexto">
            <a:extLst>
              <a:ext uri="{FF2B5EF4-FFF2-40B4-BE49-F238E27FC236}">
                <a16:creationId xmlns:a16="http://schemas.microsoft.com/office/drawing/2014/main" id="{AA969CEA-E417-2946-8AA5-179D23EC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03" y="3861048"/>
            <a:ext cx="3466471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dirty="0">
                <a:solidFill>
                  <a:srgbClr val="FF8300"/>
                </a:solidFill>
                <a:latin typeface="Gobold Thin" pitchFamily="2" charset="0"/>
              </a:rPr>
              <a:t>encuentra tu oficina más cercana</a:t>
            </a:r>
          </a:p>
        </p:txBody>
      </p:sp>
      <p:sp>
        <p:nvSpPr>
          <p:cNvPr id="36" name="12 CuadroTexto">
            <a:extLst>
              <a:ext uri="{FF2B5EF4-FFF2-40B4-BE49-F238E27FC236}">
                <a16:creationId xmlns:a16="http://schemas.microsoft.com/office/drawing/2014/main" id="{05EC6166-E121-7448-9E85-A949569E5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56" y="4365104"/>
            <a:ext cx="4185516" cy="27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1200" dirty="0">
                <a:latin typeface="Gobold Thin" pitchFamily="2" charset="0"/>
              </a:rPr>
              <a:t>alicante	        </a:t>
            </a:r>
            <a:r>
              <a:rPr lang="es-ES" sz="1200" dirty="0" err="1">
                <a:latin typeface="Gobold Thin" pitchFamily="2" charset="0"/>
              </a:rPr>
              <a:t>baix</a:t>
            </a:r>
            <a:r>
              <a:rPr lang="es-ES" sz="1200" dirty="0">
                <a:latin typeface="Gobold Thin" pitchFamily="2" charset="0"/>
              </a:rPr>
              <a:t> </a:t>
            </a:r>
            <a:r>
              <a:rPr lang="es-ES" sz="1200" dirty="0" err="1">
                <a:latin typeface="Gobold Thin" pitchFamily="2" charset="0"/>
              </a:rPr>
              <a:t>llobregat</a:t>
            </a:r>
            <a:r>
              <a:rPr lang="es-ES" sz="1200" dirty="0">
                <a:latin typeface="Gobold Thin" pitchFamily="2" charset="0"/>
              </a:rPr>
              <a:t>         baleares</a:t>
            </a:r>
          </a:p>
        </p:txBody>
      </p:sp>
      <p:sp>
        <p:nvSpPr>
          <p:cNvPr id="41" name="12 CuadroTexto">
            <a:extLst>
              <a:ext uri="{FF2B5EF4-FFF2-40B4-BE49-F238E27FC236}">
                <a16:creationId xmlns:a16="http://schemas.microsoft.com/office/drawing/2014/main" id="{3CB4C9EE-FBAE-8645-B828-68B8D39F5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56" y="4653136"/>
            <a:ext cx="4356358" cy="27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1200" dirty="0" err="1">
                <a:latin typeface="Gobold Thin" pitchFamily="2" charset="0"/>
              </a:rPr>
              <a:t>barcelona</a:t>
            </a:r>
            <a:r>
              <a:rPr lang="es-ES" sz="1200" dirty="0">
                <a:latin typeface="Gobold Thin" pitchFamily="2" charset="0"/>
              </a:rPr>
              <a:t>               </a:t>
            </a:r>
            <a:r>
              <a:rPr lang="es-ES" sz="1200" dirty="0" err="1">
                <a:latin typeface="Gobold Thin" pitchFamily="2" charset="0"/>
              </a:rPr>
              <a:t>bizkaia</a:t>
            </a:r>
            <a:r>
              <a:rPr lang="es-ES" sz="1200" dirty="0">
                <a:latin typeface="Gobold Thin" pitchFamily="2" charset="0"/>
              </a:rPr>
              <a:t>                      </a:t>
            </a:r>
            <a:r>
              <a:rPr lang="es-ES" sz="1200" dirty="0" err="1">
                <a:latin typeface="Gobold Thin" pitchFamily="2" charset="0"/>
              </a:rPr>
              <a:t>galicia</a:t>
            </a:r>
            <a:endParaRPr lang="es-ES" sz="1200" dirty="0">
              <a:latin typeface="Gobold Thin" pitchFamily="2" charset="0"/>
            </a:endParaRPr>
          </a:p>
        </p:txBody>
      </p:sp>
      <p:pic>
        <p:nvPicPr>
          <p:cNvPr id="47" name="Imagen 46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33A4ADC7-2B68-3A4B-B127-5BA1A05411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4453149"/>
            <a:ext cx="61920" cy="114314"/>
          </a:xfrm>
          <a:prstGeom prst="rect">
            <a:avLst/>
          </a:prstGeom>
        </p:spPr>
      </p:pic>
      <p:pic>
        <p:nvPicPr>
          <p:cNvPr id="48" name="Imagen 47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54993C6B-D22A-7841-B0B4-A9B31B029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24" y="4453149"/>
            <a:ext cx="61920" cy="114314"/>
          </a:xfrm>
          <a:prstGeom prst="rect">
            <a:avLst/>
          </a:prstGeom>
        </p:spPr>
      </p:pic>
      <p:pic>
        <p:nvPicPr>
          <p:cNvPr id="49" name="Imagen 48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3D5C05F9-FACD-A946-A63F-511963FA5B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69" y="4453149"/>
            <a:ext cx="61920" cy="114314"/>
          </a:xfrm>
          <a:prstGeom prst="rect">
            <a:avLst/>
          </a:prstGeom>
        </p:spPr>
      </p:pic>
      <p:pic>
        <p:nvPicPr>
          <p:cNvPr id="50" name="Imagen 49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6BDBA9CD-AB76-6B45-87C0-2DEF00959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4731637"/>
            <a:ext cx="61920" cy="114314"/>
          </a:xfrm>
          <a:prstGeom prst="rect">
            <a:avLst/>
          </a:prstGeom>
        </p:spPr>
      </p:pic>
      <p:pic>
        <p:nvPicPr>
          <p:cNvPr id="51" name="Imagen 50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DE7EF27F-1638-BA4A-AEE5-5E3DA96C9A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24" y="4731637"/>
            <a:ext cx="61920" cy="114314"/>
          </a:xfrm>
          <a:prstGeom prst="rect">
            <a:avLst/>
          </a:prstGeom>
        </p:spPr>
      </p:pic>
      <p:pic>
        <p:nvPicPr>
          <p:cNvPr id="52" name="Imagen 51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FF010249-1054-FE4C-A7AC-D8CD7B17AE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69" y="4731637"/>
            <a:ext cx="61920" cy="114314"/>
          </a:xfrm>
          <a:prstGeom prst="rect">
            <a:avLst/>
          </a:prstGeom>
        </p:spPr>
      </p:pic>
      <p:sp>
        <p:nvSpPr>
          <p:cNvPr id="13" name="12 CuadroTexto">
            <a:extLst>
              <a:ext uri="{FF2B5EF4-FFF2-40B4-BE49-F238E27FC236}">
                <a16:creationId xmlns:a16="http://schemas.microsoft.com/office/drawing/2014/main" id="{2B98F348-4E5B-DA4F-87AE-25C708D3B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887" y="1269646"/>
            <a:ext cx="4184369" cy="223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600"/>
              </a:spcAft>
            </a:pPr>
            <a:r>
              <a:rPr lang="es-ES" sz="3200" dirty="0">
                <a:latin typeface="Gobold Thin" pitchFamily="2" charset="0"/>
              </a:rPr>
              <a:t>implantación a nivel nacional</a:t>
            </a:r>
          </a:p>
          <a:p>
            <a:pPr fontAlgn="ctr">
              <a:spcAft>
                <a:spcPts val="1200"/>
              </a:spcAft>
            </a:pPr>
            <a:r>
              <a:rPr lang="es-ES" dirty="0">
                <a:latin typeface="Gobold Thin" pitchFamily="2" charset="0"/>
              </a:rPr>
              <a:t>estamos a un paso de ti</a:t>
            </a:r>
          </a:p>
          <a:p>
            <a:pPr fontAlgn="ctr">
              <a:spcAft>
                <a:spcPts val="1200"/>
              </a:spcAft>
            </a:pPr>
            <a:r>
              <a:rPr lang="es-ES" sz="1050" dirty="0">
                <a:latin typeface="Helvetica" panose="020B0604020202020204" pitchFamily="34" charset="0"/>
              </a:rPr>
              <a:t>Llevamos nuestros servicios hasta ti, gracias a una extensa red de asesores y a las diversas </a:t>
            </a:r>
            <a:r>
              <a:rPr lang="es-ES" sz="1050" b="1" dirty="0">
                <a:latin typeface="Helvetica" panose="020B0604020202020204" pitchFamily="34" charset="0"/>
              </a:rPr>
              <a:t>Delegaciones </a:t>
            </a:r>
            <a:r>
              <a:rPr lang="es-ES" sz="1050" b="1" dirty="0" err="1">
                <a:latin typeface="Helvetica" panose="020B0604020202020204" pitchFamily="34" charset="0"/>
              </a:rPr>
              <a:t>Conversia</a:t>
            </a:r>
            <a:r>
              <a:rPr lang="es-ES" sz="1050" dirty="0">
                <a:latin typeface="Helvetica" panose="020B0604020202020204" pitchFamily="34" charset="0"/>
              </a:rPr>
              <a:t>, repartidas por todo el territorio nacional, que nos permiten operar de forma local y personalizada.</a:t>
            </a:r>
          </a:p>
        </p:txBody>
      </p:sp>
      <p:sp>
        <p:nvSpPr>
          <p:cNvPr id="23" name="Rectángulo 6">
            <a:extLst>
              <a:ext uri="{FF2B5EF4-FFF2-40B4-BE49-F238E27FC236}">
                <a16:creationId xmlns:a16="http://schemas.microsoft.com/office/drawing/2014/main" id="{CF5DA908-08DE-C64B-8772-7405577C4D94}"/>
              </a:ext>
            </a:extLst>
          </p:cNvPr>
          <p:cNvSpPr/>
          <p:nvPr/>
        </p:nvSpPr>
        <p:spPr>
          <a:xfrm>
            <a:off x="251520" y="645333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B2B2B2"/>
                </a:solidFill>
                <a:latin typeface="Gobold Thin" pitchFamily="2" charset="0"/>
              </a:rPr>
              <a:t>líderes en servicios de cumplimiento normativo para pymes y profesionales</a:t>
            </a:r>
          </a:p>
        </p:txBody>
      </p:sp>
      <p:pic>
        <p:nvPicPr>
          <p:cNvPr id="25" name="4 Imagen">
            <a:extLst>
              <a:ext uri="{FF2B5EF4-FFF2-40B4-BE49-F238E27FC236}">
                <a16:creationId xmlns:a16="http://schemas.microsoft.com/office/drawing/2014/main" id="{7B960A3D-772A-BE44-A1FC-B2385718AB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49" y="6411515"/>
            <a:ext cx="1391663" cy="228818"/>
          </a:xfrm>
          <a:prstGeom prst="rect">
            <a:avLst/>
          </a:prstGeom>
        </p:spPr>
      </p:pic>
      <p:sp>
        <p:nvSpPr>
          <p:cNvPr id="21" name="12 CuadroTexto">
            <a:extLst>
              <a:ext uri="{FF2B5EF4-FFF2-40B4-BE49-F238E27FC236}">
                <a16:creationId xmlns:a16="http://schemas.microsoft.com/office/drawing/2014/main" id="{3CB4C9EE-FBAE-8645-B828-68B8D39F5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56" y="4930117"/>
            <a:ext cx="4356358" cy="27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1200" dirty="0" err="1">
                <a:latin typeface="Gobold Thin" pitchFamily="2" charset="0"/>
              </a:rPr>
              <a:t>gipuzkoa</a:t>
            </a:r>
            <a:r>
              <a:rPr lang="es-ES" sz="1200" dirty="0">
                <a:latin typeface="Gobold Thin" pitchFamily="2" charset="0"/>
              </a:rPr>
              <a:t>                  </a:t>
            </a:r>
            <a:r>
              <a:rPr lang="es-ES" sz="1200" dirty="0" err="1">
                <a:latin typeface="Gobold Thin" pitchFamily="2" charset="0"/>
              </a:rPr>
              <a:t>girona</a:t>
            </a:r>
            <a:r>
              <a:rPr lang="es-ES" sz="1200" dirty="0">
                <a:latin typeface="Gobold Thin" pitchFamily="2" charset="0"/>
              </a:rPr>
              <a:t>	                  </a:t>
            </a:r>
            <a:r>
              <a:rPr lang="es-ES" sz="1200" dirty="0" err="1">
                <a:latin typeface="Gobold Thin" pitchFamily="2" charset="0"/>
              </a:rPr>
              <a:t>madrid</a:t>
            </a:r>
            <a:endParaRPr lang="es-ES" sz="1200" dirty="0">
              <a:latin typeface="Gobold Thin" pitchFamily="2" charset="0"/>
            </a:endParaRPr>
          </a:p>
        </p:txBody>
      </p:sp>
      <p:pic>
        <p:nvPicPr>
          <p:cNvPr id="22" name="Imagen 49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6BDBA9CD-AB76-6B45-87C0-2DEF00959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5008618"/>
            <a:ext cx="61920" cy="114314"/>
          </a:xfrm>
          <a:prstGeom prst="rect">
            <a:avLst/>
          </a:prstGeom>
        </p:spPr>
      </p:pic>
      <p:pic>
        <p:nvPicPr>
          <p:cNvPr id="28" name="Imagen 50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DE7EF27F-1638-BA4A-AEE5-5E3DA96C9A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24" y="5008618"/>
            <a:ext cx="61920" cy="114314"/>
          </a:xfrm>
          <a:prstGeom prst="rect">
            <a:avLst/>
          </a:prstGeom>
        </p:spPr>
      </p:pic>
      <p:pic>
        <p:nvPicPr>
          <p:cNvPr id="29" name="Imagen 51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FF010249-1054-FE4C-A7AC-D8CD7B17AE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69" y="5008618"/>
            <a:ext cx="61920" cy="114314"/>
          </a:xfrm>
          <a:prstGeom prst="rect">
            <a:avLst/>
          </a:prstGeom>
        </p:spPr>
      </p:pic>
      <p:sp>
        <p:nvSpPr>
          <p:cNvPr id="32" name="12 CuadroTexto">
            <a:extLst>
              <a:ext uri="{FF2B5EF4-FFF2-40B4-BE49-F238E27FC236}">
                <a16:creationId xmlns:a16="http://schemas.microsoft.com/office/drawing/2014/main" id="{3CB4C9EE-FBAE-8645-B828-68B8D39F5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56" y="5218149"/>
            <a:ext cx="4356358" cy="27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/>
            <a:r>
              <a:rPr lang="es-ES" sz="1200" dirty="0" err="1">
                <a:latin typeface="Gobold Thin" pitchFamily="2" charset="0"/>
              </a:rPr>
              <a:t>sevilla</a:t>
            </a:r>
            <a:r>
              <a:rPr lang="es-ES" sz="1200" dirty="0">
                <a:latin typeface="Gobold Thin" pitchFamily="2" charset="0"/>
              </a:rPr>
              <a:t> 	        valencia 	                  </a:t>
            </a:r>
            <a:r>
              <a:rPr lang="es-ES" sz="1200" dirty="0" err="1">
                <a:latin typeface="Gobold Thin" pitchFamily="2" charset="0"/>
              </a:rPr>
              <a:t>zaragoza</a:t>
            </a:r>
            <a:endParaRPr lang="es-ES" sz="1200" dirty="0">
              <a:latin typeface="Gobold Thin" pitchFamily="2" charset="0"/>
            </a:endParaRPr>
          </a:p>
        </p:txBody>
      </p:sp>
      <p:pic>
        <p:nvPicPr>
          <p:cNvPr id="33" name="Imagen 49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6BDBA9CD-AB76-6B45-87C0-2DEF00959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5296650"/>
            <a:ext cx="61920" cy="114314"/>
          </a:xfrm>
          <a:prstGeom prst="rect">
            <a:avLst/>
          </a:prstGeom>
        </p:spPr>
      </p:pic>
      <p:pic>
        <p:nvPicPr>
          <p:cNvPr id="34" name="Imagen 50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DE7EF27F-1638-BA4A-AEE5-5E3DA96C9A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24" y="5296650"/>
            <a:ext cx="61920" cy="114314"/>
          </a:xfrm>
          <a:prstGeom prst="rect">
            <a:avLst/>
          </a:prstGeom>
        </p:spPr>
      </p:pic>
      <p:pic>
        <p:nvPicPr>
          <p:cNvPr id="30" name="Imagen 50" descr="Imagen que contiene medidor, reloj, dibujo&#10;&#10;Descripción generada automáticamente">
            <a:extLst>
              <a:ext uri="{FF2B5EF4-FFF2-40B4-BE49-F238E27FC236}">
                <a16:creationId xmlns:a16="http://schemas.microsoft.com/office/drawing/2014/main" id="{DE7EF27F-1638-BA4A-AEE5-5E3DA96C9A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296650"/>
            <a:ext cx="61920" cy="1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8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" y="620688"/>
            <a:ext cx="5411475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Imagen 5" descr="Imagen que contiene persona, interior, mujer, ventana&#10;&#10;Descripción generada automáticamente">
            <a:extLst>
              <a:ext uri="{FF2B5EF4-FFF2-40B4-BE49-F238E27FC236}">
                <a16:creationId xmlns:a16="http://schemas.microsoft.com/office/drawing/2014/main" id="{46928CB5-4069-3945-B22D-08AD9C0BB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6" t="-1" r="7563" b="15068"/>
          <a:stretch/>
        </p:blipFill>
        <p:spPr>
          <a:xfrm>
            <a:off x="4566809" y="1"/>
            <a:ext cx="4572000" cy="5994400"/>
          </a:xfrm>
          <a:prstGeom prst="rect">
            <a:avLst/>
          </a:prstGeom>
        </p:spPr>
      </p:pic>
      <p:sp>
        <p:nvSpPr>
          <p:cNvPr id="3" name="12 CuadroTexto">
            <a:extLst>
              <a:ext uri="{FF2B5EF4-FFF2-40B4-BE49-F238E27FC236}">
                <a16:creationId xmlns:a16="http://schemas.microsoft.com/office/drawing/2014/main" id="{43D5BCF0-7A6E-DB47-A6ED-AC2EC37E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95604"/>
            <a:ext cx="3672408" cy="338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fontAlgn="ctr">
              <a:spcAft>
                <a:spcPts val="600"/>
              </a:spcAft>
            </a:pPr>
            <a:r>
              <a:rPr lang="es-ES" sz="3000" dirty="0">
                <a:latin typeface="Gobold Thin" pitchFamily="2" charset="0"/>
              </a:rPr>
              <a:t>cumplir con el marco legal es tu única opción</a:t>
            </a:r>
          </a:p>
          <a:p>
            <a:pPr fontAlgn="ctr">
              <a:spcAft>
                <a:spcPts val="1200"/>
              </a:spcAft>
            </a:pPr>
            <a:r>
              <a:rPr lang="es-ES" dirty="0">
                <a:latin typeface="Gobold Thin" pitchFamily="2" charset="0"/>
              </a:rPr>
              <a:t>no es sencillo, </a:t>
            </a:r>
            <a:br>
              <a:rPr lang="es-ES" dirty="0">
                <a:latin typeface="Gobold Thin" pitchFamily="2" charset="0"/>
              </a:rPr>
            </a:br>
            <a:r>
              <a:rPr lang="es-ES" dirty="0">
                <a:latin typeface="Gobold Thin" pitchFamily="2" charset="0"/>
              </a:rPr>
              <a:t>pero te lo ponemos fácil</a:t>
            </a:r>
          </a:p>
          <a:p>
            <a:pPr>
              <a:spcAft>
                <a:spcPts val="1200"/>
              </a:spcAft>
            </a:pPr>
            <a:r>
              <a:rPr lang="es-ES" sz="1050" dirty="0">
                <a:latin typeface="Helvetica" panose="020B0604020202020204" pitchFamily="34" charset="0"/>
              </a:rPr>
              <a:t>Cada vez existen más normativas de obligado cumplimiento que ocasionan verdaderos quebraderos de cabeza a autónomos y empresarios,</a:t>
            </a:r>
            <a:r>
              <a:rPr lang="es-ES" sz="1050" b="1" dirty="0">
                <a:latin typeface="Helvetica" panose="020B0604020202020204" pitchFamily="34" charset="0"/>
              </a:rPr>
              <a:t> tanto a aquellos que están al frente de pymes como de grandes empresas.</a:t>
            </a:r>
          </a:p>
          <a:p>
            <a:pPr>
              <a:spcAft>
                <a:spcPts val="600"/>
              </a:spcAft>
            </a:pPr>
            <a:r>
              <a:rPr lang="es-ES" sz="1050" b="1" dirty="0">
                <a:latin typeface="Helvetica" panose="020B0604020202020204" pitchFamily="34" charset="0"/>
              </a:rPr>
              <a:t>El objetivo de Conversia es ayudarte a gestionar esta realidad de forma clara y efectiva. </a:t>
            </a:r>
          </a:p>
        </p:txBody>
      </p:sp>
      <p:sp>
        <p:nvSpPr>
          <p:cNvPr id="9" name="Rectángulo 6">
            <a:extLst>
              <a:ext uri="{FF2B5EF4-FFF2-40B4-BE49-F238E27FC236}">
                <a16:creationId xmlns:a16="http://schemas.microsoft.com/office/drawing/2014/main" id="{7F051B28-DB53-1046-9ACD-1EADDB753EBE}"/>
              </a:ext>
            </a:extLst>
          </p:cNvPr>
          <p:cNvSpPr/>
          <p:nvPr/>
        </p:nvSpPr>
        <p:spPr>
          <a:xfrm>
            <a:off x="251520" y="645333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B2B2B2"/>
                </a:solidFill>
                <a:latin typeface="Gobold Thin" pitchFamily="2" charset="0"/>
              </a:rPr>
              <a:t>líderes en servicios de cumplimiento normativo para pymes y profesionales</a:t>
            </a:r>
          </a:p>
        </p:txBody>
      </p:sp>
      <p:pic>
        <p:nvPicPr>
          <p:cNvPr id="12" name="4 Imagen">
            <a:extLst>
              <a:ext uri="{FF2B5EF4-FFF2-40B4-BE49-F238E27FC236}">
                <a16:creationId xmlns:a16="http://schemas.microsoft.com/office/drawing/2014/main" id="{C2F4AF6B-9755-2044-B9DE-7761D561B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49" y="6411515"/>
            <a:ext cx="1391663" cy="2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51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7801</TotalTime>
  <Words>1747</Words>
  <Application>Microsoft Office PowerPoint</Application>
  <PresentationFormat>Presentación en pantalla (4:3)</PresentationFormat>
  <Paragraphs>167</Paragraphs>
  <Slides>17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Gobold Lowplus</vt:lpstr>
      <vt:lpstr>Gobold Thin</vt:lpstr>
      <vt:lpstr>Gobold Thin Light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Alicia Castello</dc:creator>
  <cp:lastModifiedBy>Angelica Guillen</cp:lastModifiedBy>
  <cp:revision>255</cp:revision>
  <dcterms:created xsi:type="dcterms:W3CDTF">2020-08-04T09:23:30Z</dcterms:created>
  <dcterms:modified xsi:type="dcterms:W3CDTF">2022-09-23T12:39:02Z</dcterms:modified>
</cp:coreProperties>
</file>